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6" r:id="rId1"/>
  </p:sldMasterIdLst>
  <p:notesMasterIdLst>
    <p:notesMasterId r:id="rId70"/>
  </p:notesMasterIdLst>
  <p:handoutMasterIdLst>
    <p:handoutMasterId r:id="rId71"/>
  </p:handoutMasterIdLst>
  <p:sldIdLst>
    <p:sldId id="275" r:id="rId2"/>
    <p:sldId id="763" r:id="rId3"/>
    <p:sldId id="740" r:id="rId4"/>
    <p:sldId id="828" r:id="rId5"/>
    <p:sldId id="742" r:id="rId6"/>
    <p:sldId id="743" r:id="rId7"/>
    <p:sldId id="744" r:id="rId8"/>
    <p:sldId id="745" r:id="rId9"/>
    <p:sldId id="805" r:id="rId10"/>
    <p:sldId id="746" r:id="rId11"/>
    <p:sldId id="747" r:id="rId12"/>
    <p:sldId id="748" r:id="rId13"/>
    <p:sldId id="806" r:id="rId14"/>
    <p:sldId id="749" r:id="rId15"/>
    <p:sldId id="750" r:id="rId16"/>
    <p:sldId id="751" r:id="rId17"/>
    <p:sldId id="752" r:id="rId18"/>
    <p:sldId id="753" r:id="rId19"/>
    <p:sldId id="754" r:id="rId20"/>
    <p:sldId id="755" r:id="rId21"/>
    <p:sldId id="756" r:id="rId22"/>
    <p:sldId id="757" r:id="rId23"/>
    <p:sldId id="758" r:id="rId24"/>
    <p:sldId id="807" r:id="rId25"/>
    <p:sldId id="808" r:id="rId26"/>
    <p:sldId id="809" r:id="rId27"/>
    <p:sldId id="810" r:id="rId28"/>
    <p:sldId id="824" r:id="rId29"/>
    <p:sldId id="823" r:id="rId30"/>
    <p:sldId id="760" r:id="rId31"/>
    <p:sldId id="812" r:id="rId32"/>
    <p:sldId id="766" r:id="rId33"/>
    <p:sldId id="764" r:id="rId34"/>
    <p:sldId id="767" r:id="rId35"/>
    <p:sldId id="829" r:id="rId36"/>
    <p:sldId id="813" r:id="rId37"/>
    <p:sldId id="814" r:id="rId38"/>
    <p:sldId id="815" r:id="rId39"/>
    <p:sldId id="771" r:id="rId40"/>
    <p:sldId id="772" r:id="rId41"/>
    <p:sldId id="774" r:id="rId42"/>
    <p:sldId id="773" r:id="rId43"/>
    <p:sldId id="777" r:id="rId44"/>
    <p:sldId id="778" r:id="rId45"/>
    <p:sldId id="779" r:id="rId46"/>
    <p:sldId id="780" r:id="rId47"/>
    <p:sldId id="781" r:id="rId48"/>
    <p:sldId id="816" r:id="rId49"/>
    <p:sldId id="782" r:id="rId50"/>
    <p:sldId id="784" r:id="rId51"/>
    <p:sldId id="785" r:id="rId52"/>
    <p:sldId id="786" r:id="rId53"/>
    <p:sldId id="787" r:id="rId54"/>
    <p:sldId id="818" r:id="rId55"/>
    <p:sldId id="790" r:id="rId56"/>
    <p:sldId id="819" r:id="rId57"/>
    <p:sldId id="820" r:id="rId58"/>
    <p:sldId id="791" r:id="rId59"/>
    <p:sldId id="793" r:id="rId60"/>
    <p:sldId id="825" r:id="rId61"/>
    <p:sldId id="826" r:id="rId62"/>
    <p:sldId id="827" r:id="rId63"/>
    <p:sldId id="794" r:id="rId64"/>
    <p:sldId id="795" r:id="rId65"/>
    <p:sldId id="796" r:id="rId66"/>
    <p:sldId id="732" r:id="rId67"/>
    <p:sldId id="831" r:id="rId68"/>
    <p:sldId id="830" r:id="rId69"/>
  </p:sldIdLst>
  <p:sldSz cx="9144000" cy="5143500" type="screen16x9"/>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09"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ego Kalume" initials="DK" lastIdx="1" clrIdx="0">
    <p:extLst>
      <p:ext uri="{19B8F6BF-5375-455C-9EA6-DF929625EA0E}">
        <p15:presenceInfo xmlns:p15="http://schemas.microsoft.com/office/powerpoint/2012/main" userId="0fda8211b6f919ab" providerId="Windows Live"/>
      </p:ext>
    </p:extLst>
  </p:cmAuthor>
  <p:cmAuthor id="2" name="Thieblemont, Alexandre" initials="TA" lastIdx="1" clrIdx="1">
    <p:extLst>
      <p:ext uri="{19B8F6BF-5375-455C-9EA6-DF929625EA0E}">
        <p15:presenceInfo xmlns:p15="http://schemas.microsoft.com/office/powerpoint/2012/main" userId="S-1-5-21-3144203931-178755620-3096284618-444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0130"/>
    <a:srgbClr val="800000"/>
    <a:srgbClr val="CCADAD"/>
    <a:srgbClr val="AC6969"/>
    <a:srgbClr val="8F0000"/>
    <a:srgbClr val="770000"/>
    <a:srgbClr val="FF9B9B"/>
    <a:srgbClr val="FF2F2F"/>
    <a:srgbClr val="C80000"/>
    <a:srgbClr val="AFA79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95" autoAdjust="0"/>
    <p:restoredTop sz="95226" autoAdjust="0"/>
  </p:normalViewPr>
  <p:slideViewPr>
    <p:cSldViewPr snapToGrid="0" snapToObjects="1">
      <p:cViewPr varScale="1">
        <p:scale>
          <a:sx n="88" d="100"/>
          <a:sy n="88" d="100"/>
        </p:scale>
        <p:origin x="792" y="64"/>
      </p:cViewPr>
      <p:guideLst>
        <p:guide orient="horz" pos="509"/>
        <p:guide pos="288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76" d="100"/>
          <a:sy n="76" d="100"/>
        </p:scale>
        <p:origin x="2918" y="5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E498EAD-6581-194E-A57E-DE45FE334E86}" type="datetimeFigureOut">
              <a:rPr lang="fr-FR" smtClean="0"/>
              <a:t>08/11/2021</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F902DA-30F8-D741-B13D-E060E5799F64}" type="slidenum">
              <a:rPr lang="fr-FR" smtClean="0"/>
              <a:t>‹N°›</a:t>
            </a:fld>
            <a:endParaRPr lang="fr-FR"/>
          </a:p>
        </p:txBody>
      </p:sp>
    </p:spTree>
    <p:extLst>
      <p:ext uri="{BB962C8B-B14F-4D97-AF65-F5344CB8AC3E}">
        <p14:creationId xmlns:p14="http://schemas.microsoft.com/office/powerpoint/2010/main" val="8323159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32A467-0C5A-AC4A-8ADC-86CE54B10D05}" type="datetimeFigureOut">
              <a:rPr lang="fr-FR" smtClean="0"/>
              <a:t>08/11/2021</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C424ED-AD3B-9244-9118-4E653F6AFB16}" type="slidenum">
              <a:rPr lang="fr-FR" smtClean="0"/>
              <a:t>‹N°›</a:t>
            </a:fld>
            <a:endParaRPr lang="fr-FR"/>
          </a:p>
        </p:txBody>
      </p:sp>
    </p:spTree>
    <p:extLst>
      <p:ext uri="{BB962C8B-B14F-4D97-AF65-F5344CB8AC3E}">
        <p14:creationId xmlns:p14="http://schemas.microsoft.com/office/powerpoint/2010/main" val="4529047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32</a:t>
            </a:fld>
            <a:endParaRPr lang="fr-FR"/>
          </a:p>
        </p:txBody>
      </p:sp>
    </p:spTree>
    <p:extLst>
      <p:ext uri="{BB962C8B-B14F-4D97-AF65-F5344CB8AC3E}">
        <p14:creationId xmlns:p14="http://schemas.microsoft.com/office/powerpoint/2010/main" val="3947466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42</a:t>
            </a:fld>
            <a:endParaRPr lang="fr-FR"/>
          </a:p>
        </p:txBody>
      </p:sp>
    </p:spTree>
    <p:extLst>
      <p:ext uri="{BB962C8B-B14F-4D97-AF65-F5344CB8AC3E}">
        <p14:creationId xmlns:p14="http://schemas.microsoft.com/office/powerpoint/2010/main" val="2997192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43</a:t>
            </a:fld>
            <a:endParaRPr lang="fr-FR"/>
          </a:p>
        </p:txBody>
      </p:sp>
    </p:spTree>
    <p:extLst>
      <p:ext uri="{BB962C8B-B14F-4D97-AF65-F5344CB8AC3E}">
        <p14:creationId xmlns:p14="http://schemas.microsoft.com/office/powerpoint/2010/main" val="3447551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44</a:t>
            </a:fld>
            <a:endParaRPr lang="fr-FR"/>
          </a:p>
        </p:txBody>
      </p:sp>
    </p:spTree>
    <p:extLst>
      <p:ext uri="{BB962C8B-B14F-4D97-AF65-F5344CB8AC3E}">
        <p14:creationId xmlns:p14="http://schemas.microsoft.com/office/powerpoint/2010/main" val="274186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45</a:t>
            </a:fld>
            <a:endParaRPr lang="fr-FR"/>
          </a:p>
        </p:txBody>
      </p:sp>
    </p:spTree>
    <p:extLst>
      <p:ext uri="{BB962C8B-B14F-4D97-AF65-F5344CB8AC3E}">
        <p14:creationId xmlns:p14="http://schemas.microsoft.com/office/powerpoint/2010/main" val="726665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46</a:t>
            </a:fld>
            <a:endParaRPr lang="fr-FR"/>
          </a:p>
        </p:txBody>
      </p:sp>
    </p:spTree>
    <p:extLst>
      <p:ext uri="{BB962C8B-B14F-4D97-AF65-F5344CB8AC3E}">
        <p14:creationId xmlns:p14="http://schemas.microsoft.com/office/powerpoint/2010/main" val="893554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48</a:t>
            </a:fld>
            <a:endParaRPr lang="fr-FR"/>
          </a:p>
        </p:txBody>
      </p:sp>
    </p:spTree>
    <p:extLst>
      <p:ext uri="{BB962C8B-B14F-4D97-AF65-F5344CB8AC3E}">
        <p14:creationId xmlns:p14="http://schemas.microsoft.com/office/powerpoint/2010/main" val="2356262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49</a:t>
            </a:fld>
            <a:endParaRPr lang="fr-FR"/>
          </a:p>
        </p:txBody>
      </p:sp>
    </p:spTree>
    <p:extLst>
      <p:ext uri="{BB962C8B-B14F-4D97-AF65-F5344CB8AC3E}">
        <p14:creationId xmlns:p14="http://schemas.microsoft.com/office/powerpoint/2010/main" val="3712967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50</a:t>
            </a:fld>
            <a:endParaRPr lang="fr-FR"/>
          </a:p>
        </p:txBody>
      </p:sp>
    </p:spTree>
    <p:extLst>
      <p:ext uri="{BB962C8B-B14F-4D97-AF65-F5344CB8AC3E}">
        <p14:creationId xmlns:p14="http://schemas.microsoft.com/office/powerpoint/2010/main" val="1408217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51</a:t>
            </a:fld>
            <a:endParaRPr lang="fr-FR"/>
          </a:p>
        </p:txBody>
      </p:sp>
    </p:spTree>
    <p:extLst>
      <p:ext uri="{BB962C8B-B14F-4D97-AF65-F5344CB8AC3E}">
        <p14:creationId xmlns:p14="http://schemas.microsoft.com/office/powerpoint/2010/main" val="3223101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52</a:t>
            </a:fld>
            <a:endParaRPr lang="fr-FR"/>
          </a:p>
        </p:txBody>
      </p:sp>
    </p:spTree>
    <p:extLst>
      <p:ext uri="{BB962C8B-B14F-4D97-AF65-F5344CB8AC3E}">
        <p14:creationId xmlns:p14="http://schemas.microsoft.com/office/powerpoint/2010/main" val="3942721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34</a:t>
            </a:fld>
            <a:endParaRPr lang="fr-FR"/>
          </a:p>
        </p:txBody>
      </p:sp>
    </p:spTree>
    <p:extLst>
      <p:ext uri="{BB962C8B-B14F-4D97-AF65-F5344CB8AC3E}">
        <p14:creationId xmlns:p14="http://schemas.microsoft.com/office/powerpoint/2010/main" val="2344268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53</a:t>
            </a:fld>
            <a:endParaRPr lang="fr-FR"/>
          </a:p>
        </p:txBody>
      </p:sp>
    </p:spTree>
    <p:extLst>
      <p:ext uri="{BB962C8B-B14F-4D97-AF65-F5344CB8AC3E}">
        <p14:creationId xmlns:p14="http://schemas.microsoft.com/office/powerpoint/2010/main" val="425107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54</a:t>
            </a:fld>
            <a:endParaRPr lang="fr-FR"/>
          </a:p>
        </p:txBody>
      </p:sp>
    </p:spTree>
    <p:extLst>
      <p:ext uri="{BB962C8B-B14F-4D97-AF65-F5344CB8AC3E}">
        <p14:creationId xmlns:p14="http://schemas.microsoft.com/office/powerpoint/2010/main" val="25087910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55</a:t>
            </a:fld>
            <a:endParaRPr lang="fr-FR"/>
          </a:p>
        </p:txBody>
      </p:sp>
    </p:spTree>
    <p:extLst>
      <p:ext uri="{BB962C8B-B14F-4D97-AF65-F5344CB8AC3E}">
        <p14:creationId xmlns:p14="http://schemas.microsoft.com/office/powerpoint/2010/main" val="14288511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56</a:t>
            </a:fld>
            <a:endParaRPr lang="fr-FR"/>
          </a:p>
        </p:txBody>
      </p:sp>
    </p:spTree>
    <p:extLst>
      <p:ext uri="{BB962C8B-B14F-4D97-AF65-F5344CB8AC3E}">
        <p14:creationId xmlns:p14="http://schemas.microsoft.com/office/powerpoint/2010/main" val="35487568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57</a:t>
            </a:fld>
            <a:endParaRPr lang="fr-FR"/>
          </a:p>
        </p:txBody>
      </p:sp>
    </p:spTree>
    <p:extLst>
      <p:ext uri="{BB962C8B-B14F-4D97-AF65-F5344CB8AC3E}">
        <p14:creationId xmlns:p14="http://schemas.microsoft.com/office/powerpoint/2010/main" val="162439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59</a:t>
            </a:fld>
            <a:endParaRPr lang="fr-FR"/>
          </a:p>
        </p:txBody>
      </p:sp>
    </p:spTree>
    <p:extLst>
      <p:ext uri="{BB962C8B-B14F-4D97-AF65-F5344CB8AC3E}">
        <p14:creationId xmlns:p14="http://schemas.microsoft.com/office/powerpoint/2010/main" val="42164269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60</a:t>
            </a:fld>
            <a:endParaRPr lang="fr-FR"/>
          </a:p>
        </p:txBody>
      </p:sp>
    </p:spTree>
    <p:extLst>
      <p:ext uri="{BB962C8B-B14F-4D97-AF65-F5344CB8AC3E}">
        <p14:creationId xmlns:p14="http://schemas.microsoft.com/office/powerpoint/2010/main" val="3969814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61</a:t>
            </a:fld>
            <a:endParaRPr lang="fr-FR"/>
          </a:p>
        </p:txBody>
      </p:sp>
    </p:spTree>
    <p:extLst>
      <p:ext uri="{BB962C8B-B14F-4D97-AF65-F5344CB8AC3E}">
        <p14:creationId xmlns:p14="http://schemas.microsoft.com/office/powerpoint/2010/main" val="14966885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62</a:t>
            </a:fld>
            <a:endParaRPr lang="fr-FR"/>
          </a:p>
        </p:txBody>
      </p:sp>
    </p:spTree>
    <p:extLst>
      <p:ext uri="{BB962C8B-B14F-4D97-AF65-F5344CB8AC3E}">
        <p14:creationId xmlns:p14="http://schemas.microsoft.com/office/powerpoint/2010/main" val="24028920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63</a:t>
            </a:fld>
            <a:endParaRPr lang="fr-FR"/>
          </a:p>
        </p:txBody>
      </p:sp>
    </p:spTree>
    <p:extLst>
      <p:ext uri="{BB962C8B-B14F-4D97-AF65-F5344CB8AC3E}">
        <p14:creationId xmlns:p14="http://schemas.microsoft.com/office/powerpoint/2010/main" val="652544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C424ED-AD3B-9244-9118-4E653F6AFB1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27978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65</a:t>
            </a:fld>
            <a:endParaRPr lang="fr-FR"/>
          </a:p>
        </p:txBody>
      </p:sp>
    </p:spTree>
    <p:extLst>
      <p:ext uri="{BB962C8B-B14F-4D97-AF65-F5344CB8AC3E}">
        <p14:creationId xmlns:p14="http://schemas.microsoft.com/office/powerpoint/2010/main" val="29435158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F4C424ED-AD3B-9244-9118-4E653F6AFB16}" type="slidenum">
              <a:rPr lang="fr-FR" smtClean="0"/>
              <a:t>66</a:t>
            </a:fld>
            <a:endParaRPr lang="fr-FR"/>
          </a:p>
        </p:txBody>
      </p:sp>
    </p:spTree>
    <p:extLst>
      <p:ext uri="{BB962C8B-B14F-4D97-AF65-F5344CB8AC3E}">
        <p14:creationId xmlns:p14="http://schemas.microsoft.com/office/powerpoint/2010/main" val="29406144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F4C424ED-AD3B-9244-9118-4E653F6AFB16}" type="slidenum">
              <a:rPr lang="fr-FR" smtClean="0"/>
              <a:t>68</a:t>
            </a:fld>
            <a:endParaRPr lang="fr-FR"/>
          </a:p>
        </p:txBody>
      </p:sp>
    </p:spTree>
    <p:extLst>
      <p:ext uri="{BB962C8B-B14F-4D97-AF65-F5344CB8AC3E}">
        <p14:creationId xmlns:p14="http://schemas.microsoft.com/office/powerpoint/2010/main" val="1985317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36</a:t>
            </a:fld>
            <a:endParaRPr lang="fr-FR"/>
          </a:p>
        </p:txBody>
      </p:sp>
    </p:spTree>
    <p:extLst>
      <p:ext uri="{BB962C8B-B14F-4D97-AF65-F5344CB8AC3E}">
        <p14:creationId xmlns:p14="http://schemas.microsoft.com/office/powerpoint/2010/main" val="556351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37</a:t>
            </a:fld>
            <a:endParaRPr lang="fr-FR"/>
          </a:p>
        </p:txBody>
      </p:sp>
    </p:spTree>
    <p:extLst>
      <p:ext uri="{BB962C8B-B14F-4D97-AF65-F5344CB8AC3E}">
        <p14:creationId xmlns:p14="http://schemas.microsoft.com/office/powerpoint/2010/main" val="1279769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38</a:t>
            </a:fld>
            <a:endParaRPr lang="fr-FR"/>
          </a:p>
        </p:txBody>
      </p:sp>
    </p:spTree>
    <p:extLst>
      <p:ext uri="{BB962C8B-B14F-4D97-AF65-F5344CB8AC3E}">
        <p14:creationId xmlns:p14="http://schemas.microsoft.com/office/powerpoint/2010/main" val="4046106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39</a:t>
            </a:fld>
            <a:endParaRPr lang="fr-FR"/>
          </a:p>
        </p:txBody>
      </p:sp>
    </p:spTree>
    <p:extLst>
      <p:ext uri="{BB962C8B-B14F-4D97-AF65-F5344CB8AC3E}">
        <p14:creationId xmlns:p14="http://schemas.microsoft.com/office/powerpoint/2010/main" val="902808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40</a:t>
            </a:fld>
            <a:endParaRPr lang="fr-FR"/>
          </a:p>
        </p:txBody>
      </p:sp>
    </p:spTree>
    <p:extLst>
      <p:ext uri="{BB962C8B-B14F-4D97-AF65-F5344CB8AC3E}">
        <p14:creationId xmlns:p14="http://schemas.microsoft.com/office/powerpoint/2010/main" val="2740172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41</a:t>
            </a:fld>
            <a:endParaRPr lang="fr-FR"/>
          </a:p>
        </p:txBody>
      </p:sp>
    </p:spTree>
    <p:extLst>
      <p:ext uri="{BB962C8B-B14F-4D97-AF65-F5344CB8AC3E}">
        <p14:creationId xmlns:p14="http://schemas.microsoft.com/office/powerpoint/2010/main" val="24244086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9" name="Rectangle 8"/>
          <p:cNvSpPr/>
          <p:nvPr userDrawn="1"/>
        </p:nvSpPr>
        <p:spPr>
          <a:xfrm>
            <a:off x="1" y="-11314"/>
            <a:ext cx="9144000" cy="5154814"/>
          </a:xfrm>
          <a:prstGeom prst="rect">
            <a:avLst/>
          </a:prstGeom>
          <a:solidFill>
            <a:srgbClr val="B501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 name="Image 1" descr="LEN text.png"/>
          <p:cNvPicPr>
            <a:picLocks noChangeAspect="1"/>
          </p:cNvPicPr>
          <p:nvPr userDrawn="1"/>
        </p:nvPicPr>
        <p:blipFill rotWithShape="1">
          <a:blip r:embed="rId2">
            <a:alphaModFix amt="28000"/>
            <a:extLst>
              <a:ext uri="{28A0092B-C50C-407E-A947-70E740481C1C}">
                <a14:useLocalDpi xmlns:a14="http://schemas.microsoft.com/office/drawing/2010/main" val="0"/>
              </a:ext>
            </a:extLst>
          </a:blip>
          <a:srcRect r="15653" b="25754"/>
          <a:stretch/>
        </p:blipFill>
        <p:spPr>
          <a:xfrm>
            <a:off x="171489" y="2634207"/>
            <a:ext cx="8972511" cy="2279465"/>
          </a:xfrm>
          <a:prstGeom prst="rect">
            <a:avLst/>
          </a:prstGeom>
        </p:spPr>
      </p:pic>
      <p:sp>
        <p:nvSpPr>
          <p:cNvPr id="13" name="Title 12"/>
          <p:cNvSpPr>
            <a:spLocks noGrp="1"/>
          </p:cNvSpPr>
          <p:nvPr>
            <p:ph type="title" hasCustomPrompt="1"/>
          </p:nvPr>
        </p:nvSpPr>
        <p:spPr>
          <a:xfrm>
            <a:off x="243653" y="1199420"/>
            <a:ext cx="8636876" cy="1371600"/>
          </a:xfrm>
          <a:prstGeom prst="rect">
            <a:avLst/>
          </a:prstGeom>
        </p:spPr>
        <p:txBody>
          <a:bodyPr anchor="b"/>
          <a:lstStyle>
            <a:lvl1pPr algn="r">
              <a:defRPr sz="1800" b="0" spc="600" baseline="0"/>
            </a:lvl1pPr>
          </a:lstStyle>
          <a:p>
            <a:r>
              <a:rPr lang="fr-FR" dirty="0"/>
              <a:t>CLIQUEZ ET MODIFIEZ LE TITRE</a:t>
            </a:r>
            <a:endParaRPr lang="en-US" dirty="0"/>
          </a:p>
        </p:txBody>
      </p:sp>
      <p:sp>
        <p:nvSpPr>
          <p:cNvPr id="15" name="Rectangle 14"/>
          <p:cNvSpPr/>
          <p:nvPr userDrawn="1"/>
        </p:nvSpPr>
        <p:spPr>
          <a:xfrm>
            <a:off x="1" y="4708916"/>
            <a:ext cx="9144000" cy="434584"/>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0" name="Image 9" descr="lennox_emea_vert - blanc.png"/>
          <p:cNvPicPr>
            <a:picLocks noChangeAspect="1"/>
          </p:cNvPicPr>
          <p:nvPr userDrawn="1"/>
        </p:nvPicPr>
        <p:blipFill>
          <a:blip r:embed="rId3">
            <a:alphaModFix amt="34000"/>
            <a:extLst>
              <a:ext uri="{28A0092B-C50C-407E-A947-70E740481C1C}">
                <a14:useLocalDpi xmlns:a14="http://schemas.microsoft.com/office/drawing/2010/main" val="0"/>
              </a:ext>
            </a:extLst>
          </a:blip>
          <a:stretch>
            <a:fillRect/>
          </a:stretch>
        </p:blipFill>
        <p:spPr>
          <a:xfrm>
            <a:off x="243653" y="-16339"/>
            <a:ext cx="524730" cy="747646"/>
          </a:xfrm>
          <a:prstGeom prst="rect">
            <a:avLst/>
          </a:prstGeom>
        </p:spPr>
      </p:pic>
    </p:spTree>
    <p:extLst>
      <p:ext uri="{BB962C8B-B14F-4D97-AF65-F5344CB8AC3E}">
        <p14:creationId xmlns:p14="http://schemas.microsoft.com/office/powerpoint/2010/main" val="405016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ext uri="{D42A27DB-BD31-4B8C-83A1-F6EECF244321}">
                <p14:modId xmlns:p14="http://schemas.microsoft.com/office/powerpoint/2010/main" val="26177995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59"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Content Placeholder 2"/>
          <p:cNvSpPr>
            <a:spLocks noGrp="1"/>
          </p:cNvSpPr>
          <p:nvPr>
            <p:ph idx="1"/>
          </p:nvPr>
        </p:nvSpPr>
        <p:spPr>
          <a:xfrm>
            <a:off x="380999" y="622574"/>
            <a:ext cx="8407893" cy="4144689"/>
          </a:xfrm>
          <a:prstGeom prst="rect">
            <a:avLst/>
          </a:prstGeom>
        </p:spPr>
        <p:txBody>
          <a:bodyPr anchor="ct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9" name="Title 6"/>
          <p:cNvSpPr>
            <a:spLocks noGrp="1"/>
          </p:cNvSpPr>
          <p:nvPr>
            <p:ph type="title" hasCustomPrompt="1"/>
          </p:nvPr>
        </p:nvSpPr>
        <p:spPr>
          <a:xfrm>
            <a:off x="381000" y="-11313"/>
            <a:ext cx="8526772" cy="363380"/>
          </a:xfrm>
          <a:prstGeom prst="rect">
            <a:avLst/>
          </a:prstGeom>
        </p:spPr>
        <p:txBody>
          <a:bodyPr anchor="ctr"/>
          <a:lstStyle>
            <a:lvl1pPr algn="l">
              <a:defRPr i="1">
                <a:solidFill>
                  <a:srgbClr val="FFFFFF"/>
                </a:solidFill>
                <a:effectLst>
                  <a:outerShdw blurRad="38100" dist="38100" dir="2700000" algn="tl">
                    <a:srgbClr val="000000">
                      <a:alpha val="43137"/>
                    </a:srgbClr>
                  </a:outerShdw>
                </a:effectLst>
              </a:defRPr>
            </a:lvl1pPr>
          </a:lstStyle>
          <a:p>
            <a:r>
              <a:rPr lang="fr-FR" dirty="0"/>
              <a:t>CLIQUEZ ET MODIFIEZ LE TITRE</a:t>
            </a:r>
            <a:endParaRPr lang="en-US" dirty="0"/>
          </a:p>
        </p:txBody>
      </p:sp>
      <p:sp>
        <p:nvSpPr>
          <p:cNvPr id="10" name="Subtitle 2"/>
          <p:cNvSpPr>
            <a:spLocks noGrp="1"/>
          </p:cNvSpPr>
          <p:nvPr>
            <p:ph type="subTitle" idx="14" hasCustomPrompt="1"/>
          </p:nvPr>
        </p:nvSpPr>
        <p:spPr>
          <a:xfrm>
            <a:off x="381000" y="352067"/>
            <a:ext cx="8526772" cy="270507"/>
          </a:xfrm>
          <a:prstGeom prst="rect">
            <a:avLst/>
          </a:prstGeom>
        </p:spPr>
        <p:txBody>
          <a:bodyPr anchor="ctr">
            <a:noAutofit/>
          </a:bodyPr>
          <a:lstStyle>
            <a:lvl1pPr marL="0" indent="0" algn="l">
              <a:buNone/>
              <a:defRPr sz="1200" spc="3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CLIQUEZ POUR MODIFIER LE STYLE DES SOUS-TITRES DU MASQUE</a:t>
            </a:r>
            <a:endParaRPr lang="en-US" dirty="0"/>
          </a:p>
        </p:txBody>
      </p:sp>
      <p:sp>
        <p:nvSpPr>
          <p:cNvPr id="11" name="Date Placeholder 3"/>
          <p:cNvSpPr>
            <a:spLocks noGrp="1"/>
          </p:cNvSpPr>
          <p:nvPr>
            <p:ph type="dt" sz="half" idx="2"/>
          </p:nvPr>
        </p:nvSpPr>
        <p:spPr>
          <a:xfrm>
            <a:off x="6655293" y="4767263"/>
            <a:ext cx="2133600" cy="205740"/>
          </a:xfrm>
          <a:prstGeom prst="rect">
            <a:avLst/>
          </a:prstGeom>
        </p:spPr>
        <p:txBody>
          <a:bodyPr vert="horz" lIns="91440" tIns="45720" rIns="91440" bIns="45720" rtlCol="0" anchor="ctr"/>
          <a:lstStyle>
            <a:lvl1pPr algn="r">
              <a:defRPr sz="1100">
                <a:solidFill>
                  <a:schemeClr val="bg1">
                    <a:lumMod val="50000"/>
                  </a:schemeClr>
                </a:solidFill>
                <a:latin typeface="Arial"/>
                <a:cs typeface="Arial"/>
              </a:defRPr>
            </a:lvl1pPr>
          </a:lstStyle>
          <a:p>
            <a:fld id="{2260D1E1-D05C-694E-8535-986F84B0D1B8}" type="datetime1">
              <a:rPr lang="fr-FR" smtClean="0"/>
              <a:t>08/11/2021</a:t>
            </a:fld>
            <a:endParaRPr lang="fr-FR" dirty="0"/>
          </a:p>
        </p:txBody>
      </p:sp>
      <p:sp>
        <p:nvSpPr>
          <p:cNvPr id="12" name="Footer Placeholder 4"/>
          <p:cNvSpPr>
            <a:spLocks noGrp="1"/>
          </p:cNvSpPr>
          <p:nvPr>
            <p:ph type="ftr" sz="quarter" idx="3"/>
          </p:nvPr>
        </p:nvSpPr>
        <p:spPr>
          <a:xfrm>
            <a:off x="3048000" y="4767263"/>
            <a:ext cx="3352800" cy="205740"/>
          </a:xfrm>
          <a:prstGeom prst="rect">
            <a:avLst/>
          </a:prstGeom>
        </p:spPr>
        <p:txBody>
          <a:bodyPr vert="horz" lIns="91440" tIns="45720" rIns="91440" bIns="45720" rtlCol="0" anchor="ctr"/>
          <a:lstStyle>
            <a:lvl1pPr algn="ctr">
              <a:defRPr sz="1100">
                <a:solidFill>
                  <a:schemeClr val="bg1">
                    <a:lumMod val="50000"/>
                  </a:schemeClr>
                </a:solidFill>
                <a:latin typeface="Arial"/>
                <a:cs typeface="Arial"/>
              </a:defRPr>
            </a:lvl1pPr>
          </a:lstStyle>
          <a:p>
            <a:endParaRPr lang="fr-FR"/>
          </a:p>
        </p:txBody>
      </p:sp>
      <p:sp>
        <p:nvSpPr>
          <p:cNvPr id="13" name="Slide Number Placeholder 6"/>
          <p:cNvSpPr>
            <a:spLocks noGrp="1"/>
          </p:cNvSpPr>
          <p:nvPr>
            <p:ph type="sldNum" sz="quarter" idx="4"/>
          </p:nvPr>
        </p:nvSpPr>
        <p:spPr bwMode="auto">
          <a:xfrm>
            <a:off x="380999" y="4766310"/>
            <a:ext cx="1378699" cy="20574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0" marR="0" indent="0" algn="l" defTabSz="457200" rtl="0" eaLnBrk="1" fontAlgn="auto" latinLnBrk="0" hangingPunct="1">
              <a:lnSpc>
                <a:spcPct val="100000"/>
              </a:lnSpc>
              <a:spcBef>
                <a:spcPts val="0"/>
              </a:spcBef>
              <a:spcAft>
                <a:spcPts val="0"/>
              </a:spcAft>
              <a:buClrTx/>
              <a:buSzTx/>
              <a:buFontTx/>
              <a:buNone/>
              <a:tabLst/>
              <a:defRPr sz="1100">
                <a:solidFill>
                  <a:schemeClr val="bg1">
                    <a:lumMod val="50000"/>
                  </a:schemeClr>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79D5AC-1C0B-9841-873A-C169B35CF2CF}" type="slidenum">
              <a:rPr lang="fr-FR" smtClean="0"/>
              <a:pPr/>
              <a:t>‹N°›</a:t>
            </a:fld>
            <a:r>
              <a:rPr lang="en-US"/>
              <a:t> |</a:t>
            </a:r>
            <a:endParaRPr lang="fr-FR" dirty="0"/>
          </a:p>
        </p:txBody>
      </p:sp>
    </p:spTree>
    <p:extLst>
      <p:ext uri="{BB962C8B-B14F-4D97-AF65-F5344CB8AC3E}">
        <p14:creationId xmlns:p14="http://schemas.microsoft.com/office/powerpoint/2010/main" val="284692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381000" y="-11313"/>
            <a:ext cx="8526772" cy="363380"/>
          </a:xfrm>
          <a:prstGeom prst="rect">
            <a:avLst/>
          </a:prstGeom>
        </p:spPr>
        <p:txBody>
          <a:bodyPr anchor="ctr"/>
          <a:lstStyle>
            <a:lvl1pPr algn="l">
              <a:defRPr i="1">
                <a:solidFill>
                  <a:srgbClr val="FFFFFF"/>
                </a:solidFill>
                <a:effectLst>
                  <a:outerShdw blurRad="38100" dist="38100" dir="2700000" algn="tl">
                    <a:srgbClr val="000000">
                      <a:alpha val="43137"/>
                    </a:srgbClr>
                  </a:outerShdw>
                </a:effectLst>
              </a:defRPr>
            </a:lvl1pPr>
          </a:lstStyle>
          <a:p>
            <a:r>
              <a:rPr lang="fr-FR" dirty="0"/>
              <a:t>CLIQUEZ ET MODIFIEZ LE TITRE</a:t>
            </a:r>
            <a:endParaRPr lang="en-US" dirty="0"/>
          </a:p>
        </p:txBody>
      </p:sp>
      <p:sp>
        <p:nvSpPr>
          <p:cNvPr id="8" name="Subtitle 2"/>
          <p:cNvSpPr>
            <a:spLocks noGrp="1"/>
          </p:cNvSpPr>
          <p:nvPr>
            <p:ph type="subTitle" idx="14" hasCustomPrompt="1"/>
          </p:nvPr>
        </p:nvSpPr>
        <p:spPr>
          <a:xfrm>
            <a:off x="381000" y="352067"/>
            <a:ext cx="8526772" cy="270507"/>
          </a:xfrm>
          <a:prstGeom prst="rect">
            <a:avLst/>
          </a:prstGeom>
        </p:spPr>
        <p:txBody>
          <a:bodyPr anchor="ctr">
            <a:noAutofit/>
          </a:bodyPr>
          <a:lstStyle>
            <a:lvl1pPr marL="0" indent="0" algn="l">
              <a:buNone/>
              <a:defRPr sz="1200" spc="3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CLIQUEZ POUR MODIFIER LE STYLE DES SOUS-TITRES DU MASQUE</a:t>
            </a:r>
            <a:endParaRPr lang="en-US" dirty="0"/>
          </a:p>
        </p:txBody>
      </p:sp>
      <p:sp>
        <p:nvSpPr>
          <p:cNvPr id="9" name="Date Placeholder 3"/>
          <p:cNvSpPr>
            <a:spLocks noGrp="1"/>
          </p:cNvSpPr>
          <p:nvPr>
            <p:ph type="dt" sz="half" idx="2"/>
          </p:nvPr>
        </p:nvSpPr>
        <p:spPr>
          <a:xfrm>
            <a:off x="6655293" y="4767263"/>
            <a:ext cx="2133600" cy="205740"/>
          </a:xfrm>
          <a:prstGeom prst="rect">
            <a:avLst/>
          </a:prstGeom>
        </p:spPr>
        <p:txBody>
          <a:bodyPr vert="horz" lIns="91440" tIns="45720" rIns="91440" bIns="45720" rtlCol="0" anchor="ctr"/>
          <a:lstStyle>
            <a:lvl1pPr algn="r">
              <a:defRPr sz="1100">
                <a:solidFill>
                  <a:schemeClr val="bg1">
                    <a:lumMod val="50000"/>
                  </a:schemeClr>
                </a:solidFill>
                <a:latin typeface="Arial"/>
                <a:cs typeface="Arial"/>
              </a:defRPr>
            </a:lvl1pPr>
          </a:lstStyle>
          <a:p>
            <a:fld id="{92EC39F2-7773-9641-957D-47E9D005E398}" type="datetime1">
              <a:rPr lang="fr-FR" smtClean="0"/>
              <a:t>08/11/2021</a:t>
            </a:fld>
            <a:endParaRPr lang="fr-FR" dirty="0"/>
          </a:p>
        </p:txBody>
      </p:sp>
      <p:sp>
        <p:nvSpPr>
          <p:cNvPr id="11" name="Footer Placeholder 4"/>
          <p:cNvSpPr>
            <a:spLocks noGrp="1"/>
          </p:cNvSpPr>
          <p:nvPr>
            <p:ph type="ftr" sz="quarter" idx="3"/>
          </p:nvPr>
        </p:nvSpPr>
        <p:spPr>
          <a:xfrm>
            <a:off x="3048000" y="4767263"/>
            <a:ext cx="3352800" cy="205740"/>
          </a:xfrm>
          <a:prstGeom prst="rect">
            <a:avLst/>
          </a:prstGeom>
        </p:spPr>
        <p:txBody>
          <a:bodyPr vert="horz" lIns="91440" tIns="45720" rIns="91440" bIns="45720" rtlCol="0" anchor="ctr"/>
          <a:lstStyle>
            <a:lvl1pPr algn="ctr">
              <a:defRPr sz="1100">
                <a:solidFill>
                  <a:schemeClr val="bg1">
                    <a:lumMod val="50000"/>
                  </a:schemeClr>
                </a:solidFill>
                <a:latin typeface="Arial"/>
                <a:cs typeface="Arial"/>
              </a:defRPr>
            </a:lvl1pPr>
          </a:lstStyle>
          <a:p>
            <a:endParaRPr lang="fr-FR"/>
          </a:p>
        </p:txBody>
      </p:sp>
      <p:sp>
        <p:nvSpPr>
          <p:cNvPr id="12" name="Slide Number Placeholder 6"/>
          <p:cNvSpPr>
            <a:spLocks noGrp="1"/>
          </p:cNvSpPr>
          <p:nvPr>
            <p:ph type="sldNum" sz="quarter" idx="4"/>
          </p:nvPr>
        </p:nvSpPr>
        <p:spPr bwMode="auto">
          <a:xfrm>
            <a:off x="380999" y="4766310"/>
            <a:ext cx="1378699" cy="20574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0" marR="0" indent="0" algn="l" defTabSz="457200" rtl="0" eaLnBrk="1" fontAlgn="auto" latinLnBrk="0" hangingPunct="1">
              <a:lnSpc>
                <a:spcPct val="100000"/>
              </a:lnSpc>
              <a:spcBef>
                <a:spcPts val="0"/>
              </a:spcBef>
              <a:spcAft>
                <a:spcPts val="0"/>
              </a:spcAft>
              <a:buClrTx/>
              <a:buSzTx/>
              <a:buFontTx/>
              <a:buNone/>
              <a:tabLst/>
              <a:defRPr sz="1100">
                <a:solidFill>
                  <a:schemeClr val="bg1">
                    <a:lumMod val="50000"/>
                  </a:schemeClr>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79D5AC-1C0B-9841-873A-C169B35CF2CF}" type="slidenum">
              <a:rPr lang="fr-FR" smtClean="0"/>
              <a:pPr/>
              <a:t>‹N°›</a:t>
            </a:fld>
            <a:r>
              <a:rPr lang="en-US"/>
              <a:t> |</a:t>
            </a:r>
            <a:endParaRPr lang="fr-FR" dirty="0"/>
          </a:p>
        </p:txBody>
      </p:sp>
    </p:spTree>
    <p:extLst>
      <p:ext uri="{BB962C8B-B14F-4D97-AF65-F5344CB8AC3E}">
        <p14:creationId xmlns:p14="http://schemas.microsoft.com/office/powerpoint/2010/main" val="65353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1" y="-11314"/>
            <a:ext cx="9144000" cy="640007"/>
          </a:xfrm>
          <a:prstGeom prst="rect">
            <a:avLst/>
          </a:prstGeom>
          <a:solidFill>
            <a:srgbClr val="B501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Arial"/>
              <a:cs typeface="Arial"/>
            </a:endParaRPr>
          </a:p>
        </p:txBody>
      </p:sp>
      <p:sp>
        <p:nvSpPr>
          <p:cNvPr id="11" name="Rectangle 10"/>
          <p:cNvSpPr/>
          <p:nvPr userDrawn="1"/>
        </p:nvSpPr>
        <p:spPr>
          <a:xfrm>
            <a:off x="1" y="352067"/>
            <a:ext cx="9144000" cy="276627"/>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atin typeface="Arial"/>
              <a:cs typeface="Arial"/>
            </a:endParaRPr>
          </a:p>
        </p:txBody>
      </p:sp>
      <p:pic>
        <p:nvPicPr>
          <p:cNvPr id="2" name="Image 1" descr="LEN text.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956376" y="29587"/>
            <a:ext cx="1008112" cy="290957"/>
          </a:xfrm>
          <a:prstGeom prst="rect">
            <a:avLst/>
          </a:prstGeom>
        </p:spPr>
      </p:pic>
    </p:spTree>
    <p:extLst>
      <p:ext uri="{BB962C8B-B14F-4D97-AF65-F5344CB8AC3E}">
        <p14:creationId xmlns:p14="http://schemas.microsoft.com/office/powerpoint/2010/main" val="7685603"/>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71" r:id="rId3"/>
  </p:sldLayoutIdLst>
  <p:hf hdr="0" ftr="0"/>
  <p:txStyles>
    <p:titleStyle>
      <a:lvl1pPr algn="l" defTabSz="914400" rtl="0" eaLnBrk="1" latinLnBrk="0" hangingPunct="1">
        <a:spcBef>
          <a:spcPct val="0"/>
        </a:spcBef>
        <a:buNone/>
        <a:defRPr sz="1400" b="1" kern="1200" cap="none" spc="300" baseline="0">
          <a:ln>
            <a:noFill/>
          </a:ln>
          <a:solidFill>
            <a:schemeClr val="bg1"/>
          </a:solidFill>
          <a:effectLst/>
          <a:latin typeface="Arial"/>
          <a:ea typeface="+mj-ea"/>
          <a:cs typeface="Arial"/>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Arial"/>
          <a:ea typeface="+mn-ea"/>
          <a:cs typeface="Arial"/>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Arial"/>
          <a:ea typeface="+mn-ea"/>
          <a:cs typeface="Arial"/>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Arial"/>
          <a:ea typeface="+mn-ea"/>
          <a:cs typeface="Arial"/>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Arial"/>
          <a:ea typeface="+mn-ea"/>
          <a:cs typeface="Arial"/>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Arial"/>
          <a:ea typeface="+mn-ea"/>
          <a:cs typeface="Arial"/>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50.sv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71.png"/></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50.svg"/><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85.png"/><Relationship Id="rId4" Type="http://schemas.openxmlformats.org/officeDocument/2006/relationships/image" Target="../media/image50.svg"/></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50.svg"/><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87.png"/><Relationship Id="rId4" Type="http://schemas.openxmlformats.org/officeDocument/2006/relationships/image" Target="../media/image50.svg"/></Relationships>
</file>

<file path=ppt/slides/_rels/slide6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50.svg"/><Relationship Id="rId4" Type="http://schemas.openxmlformats.org/officeDocument/2006/relationships/image" Target="../media/image4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50.svg"/><Relationship Id="rId4" Type="http://schemas.openxmlformats.org/officeDocument/2006/relationships/image" Target="../media/image49.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43653" y="1334509"/>
            <a:ext cx="8636876" cy="1371600"/>
          </a:xfrm>
        </p:spPr>
        <p:txBody>
          <a:bodyPr/>
          <a:lstStyle/>
          <a:p>
            <a:pPr>
              <a:spcAft>
                <a:spcPts val="1800"/>
              </a:spcAft>
            </a:pPr>
            <a:br>
              <a:rPr lang="en-US" sz="1200" b="1" spc="300" dirty="0"/>
            </a:br>
            <a:br>
              <a:rPr lang="en-US" sz="1200" b="1" spc="300" dirty="0"/>
            </a:br>
            <a:br>
              <a:rPr lang="en-US" sz="1200" b="1" spc="300" dirty="0"/>
            </a:br>
            <a:br>
              <a:rPr lang="en-US" sz="1200" b="1" spc="300" dirty="0"/>
            </a:br>
            <a:r>
              <a:rPr lang="en-US" sz="4800" b="1" spc="300" dirty="0"/>
              <a:t>e-Baltic</a:t>
            </a:r>
            <a:br>
              <a:rPr lang="en-US" sz="4000" b="1" spc="300" dirty="0"/>
            </a:br>
            <a:r>
              <a:rPr lang="en-US" sz="4000" b="1" spc="300" dirty="0"/>
              <a:t>Installatie </a:t>
            </a:r>
            <a:r>
              <a:rPr lang="en-US" sz="4000" b="1" spc="300" dirty="0" err="1"/>
              <a:t>handleiding</a:t>
            </a:r>
            <a:endParaRPr lang="en-US" sz="1600" spc="300" dirty="0"/>
          </a:p>
        </p:txBody>
      </p:sp>
    </p:spTree>
    <p:extLst>
      <p:ext uri="{BB962C8B-B14F-4D97-AF65-F5344CB8AC3E}">
        <p14:creationId xmlns:p14="http://schemas.microsoft.com/office/powerpoint/2010/main" val="1729588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DAKSOKKEL INSTALLATIE</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10</a:t>
            </a:fld>
            <a:r>
              <a:rPr lang="en-US" dirty="0"/>
              <a:t> |</a:t>
            </a:r>
            <a:endParaRPr lang="fr-FR" dirty="0"/>
          </a:p>
        </p:txBody>
      </p:sp>
      <p:pic>
        <p:nvPicPr>
          <p:cNvPr id="10" name="Imagem 9" descr="Diagrama&#10;&#10;Descrição gerada automaticamente">
            <a:extLst>
              <a:ext uri="{FF2B5EF4-FFF2-40B4-BE49-F238E27FC236}">
                <a16:creationId xmlns:a16="http://schemas.microsoft.com/office/drawing/2014/main" id="{FC57265F-EE9F-4FD0-883F-21E782624053}"/>
              </a:ext>
            </a:extLst>
          </p:cNvPr>
          <p:cNvPicPr>
            <a:picLocks noChangeAspect="1"/>
          </p:cNvPicPr>
          <p:nvPr/>
        </p:nvPicPr>
        <p:blipFill rotWithShape="1">
          <a:blip r:embed="rId2"/>
          <a:srcRect l="7805" r="15323"/>
          <a:stretch/>
        </p:blipFill>
        <p:spPr>
          <a:xfrm>
            <a:off x="3191478" y="788212"/>
            <a:ext cx="5682664" cy="3952421"/>
          </a:xfrm>
          <a:prstGeom prst="rect">
            <a:avLst/>
          </a:prstGeom>
          <a:ln w="12700">
            <a:solidFill>
              <a:srgbClr val="B50130"/>
            </a:solidFill>
          </a:ln>
        </p:spPr>
      </p:pic>
      <p:sp>
        <p:nvSpPr>
          <p:cNvPr id="18" name="CaixaDeTexto 17">
            <a:extLst>
              <a:ext uri="{FF2B5EF4-FFF2-40B4-BE49-F238E27FC236}">
                <a16:creationId xmlns:a16="http://schemas.microsoft.com/office/drawing/2014/main" id="{9C427A16-C6B0-4D60-8516-D45B26E2FD3F}"/>
              </a:ext>
            </a:extLst>
          </p:cNvPr>
          <p:cNvSpPr txBox="1"/>
          <p:nvPr/>
        </p:nvSpPr>
        <p:spPr>
          <a:xfrm>
            <a:off x="270245" y="2814863"/>
            <a:ext cx="2921233" cy="1969770"/>
          </a:xfrm>
          <a:prstGeom prst="rect">
            <a:avLst/>
          </a:prstGeom>
          <a:solidFill>
            <a:srgbClr val="B50130"/>
          </a:solidFill>
        </p:spPr>
        <p:txBody>
          <a:bodyPr wrap="square" rtlCol="0">
            <a:spAutoFit/>
          </a:bodyPr>
          <a:lstStyle/>
          <a:p>
            <a:pPr>
              <a:spcAft>
                <a:spcPts val="600"/>
              </a:spcAft>
            </a:pPr>
            <a:r>
              <a:rPr lang="nl-NL" sz="1400" b="1" spc="300" dirty="0">
                <a:solidFill>
                  <a:schemeClr val="bg1"/>
                </a:solidFill>
                <a:effectLst>
                  <a:outerShdw blurRad="38100" dist="38100" dir="2700000" algn="tl">
                    <a:srgbClr val="000000">
                      <a:alpha val="43137"/>
                    </a:srgbClr>
                  </a:outerShdw>
                </a:effectLst>
              </a:rPr>
              <a:t>STAP 1 :</a:t>
            </a:r>
          </a:p>
          <a:p>
            <a:pPr marL="285750" indent="-285750">
              <a:spcAft>
                <a:spcPts val="600"/>
              </a:spcAft>
              <a:buFont typeface="Arial" panose="020B0604020202020204" pitchFamily="34" charset="0"/>
              <a:buChar char="•"/>
            </a:pPr>
            <a:r>
              <a:rPr lang="nl-NL" sz="1400" b="1" spc="300" dirty="0">
                <a:solidFill>
                  <a:schemeClr val="bg1"/>
                </a:solidFill>
                <a:effectLst>
                  <a:outerShdw blurRad="38100" dist="38100" dir="2700000" algn="tl">
                    <a:srgbClr val="000000">
                      <a:alpha val="43137"/>
                    </a:srgbClr>
                  </a:outerShdw>
                </a:effectLst>
              </a:rPr>
              <a:t>Verwijder de schroeven waarmee de flappen aan de daksokkel zijn bevestigd.</a:t>
            </a:r>
          </a:p>
          <a:p>
            <a:pPr marL="285750" indent="-285750">
              <a:spcAft>
                <a:spcPts val="600"/>
              </a:spcAft>
              <a:buFont typeface="Arial" panose="020B0604020202020204" pitchFamily="34" charset="0"/>
              <a:buChar char="•"/>
            </a:pPr>
            <a:r>
              <a:rPr lang="nl-NL" sz="1400" b="1" spc="300" dirty="0">
                <a:solidFill>
                  <a:schemeClr val="bg1"/>
                </a:solidFill>
                <a:effectLst>
                  <a:outerShdw blurRad="38100" dist="38100" dir="2700000" algn="tl">
                    <a:srgbClr val="000000">
                      <a:alpha val="43137"/>
                    </a:srgbClr>
                  </a:outerShdw>
                </a:effectLst>
              </a:rPr>
              <a:t>2 schroeven op elke hoek</a:t>
            </a:r>
            <a:endParaRPr lang="en-GB" sz="1400" b="1" spc="300" dirty="0">
              <a:solidFill>
                <a:schemeClr val="bg1"/>
              </a:solidFill>
              <a:effectLst>
                <a:outerShdw blurRad="38100" dist="38100" dir="2700000" algn="tl">
                  <a:srgbClr val="000000">
                    <a:alpha val="43137"/>
                  </a:srgbClr>
                </a:outerShdw>
              </a:effectLst>
            </a:endParaRPr>
          </a:p>
        </p:txBody>
      </p:sp>
      <p:grpSp>
        <p:nvGrpSpPr>
          <p:cNvPr id="17" name="Agrupar 16">
            <a:extLst>
              <a:ext uri="{FF2B5EF4-FFF2-40B4-BE49-F238E27FC236}">
                <a16:creationId xmlns:a16="http://schemas.microsoft.com/office/drawing/2014/main" id="{41A6539E-11C8-47EE-B64A-95AC838700C8}"/>
              </a:ext>
            </a:extLst>
          </p:cNvPr>
          <p:cNvGrpSpPr/>
          <p:nvPr/>
        </p:nvGrpSpPr>
        <p:grpSpPr>
          <a:xfrm>
            <a:off x="269858" y="788212"/>
            <a:ext cx="2651761" cy="1798958"/>
            <a:chOff x="232335" y="1687026"/>
            <a:chExt cx="4320000" cy="2930694"/>
          </a:xfrm>
        </p:grpSpPr>
        <p:pic>
          <p:nvPicPr>
            <p:cNvPr id="19" name="Imagem 18" descr="Uma imagem contendo Desenho técnico&#10;&#10;Descrição gerada automaticamente">
              <a:extLst>
                <a:ext uri="{FF2B5EF4-FFF2-40B4-BE49-F238E27FC236}">
                  <a16:creationId xmlns:a16="http://schemas.microsoft.com/office/drawing/2014/main" id="{A50EE2C3-FF34-4595-A422-51ABA731BFD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15157" y="1985265"/>
              <a:ext cx="4154356" cy="2476696"/>
            </a:xfrm>
            <a:prstGeom prst="rect">
              <a:avLst/>
            </a:prstGeom>
            <a:ln w="12700">
              <a:noFill/>
            </a:ln>
          </p:spPr>
        </p:pic>
        <p:sp>
          <p:nvSpPr>
            <p:cNvPr id="20" name="Retângulo 19">
              <a:extLst>
                <a:ext uri="{FF2B5EF4-FFF2-40B4-BE49-F238E27FC236}">
                  <a16:creationId xmlns:a16="http://schemas.microsoft.com/office/drawing/2014/main" id="{F97C2AE1-C4D0-43BE-98C7-13191B58416B}"/>
                </a:ext>
              </a:extLst>
            </p:cNvPr>
            <p:cNvSpPr/>
            <p:nvPr/>
          </p:nvSpPr>
          <p:spPr>
            <a:xfrm>
              <a:off x="232335" y="1687026"/>
              <a:ext cx="4320000" cy="288000"/>
            </a:xfrm>
            <a:prstGeom prst="rect">
              <a:avLst/>
            </a:prstGeom>
            <a:solidFill>
              <a:srgbClr val="B50130"/>
            </a:solid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t>CASE 1</a:t>
              </a:r>
              <a:endParaRPr lang="en-GB" sz="1200" dirty="0"/>
            </a:p>
          </p:txBody>
        </p:sp>
        <p:sp>
          <p:nvSpPr>
            <p:cNvPr id="21" name="Retângulo 20">
              <a:extLst>
                <a:ext uri="{FF2B5EF4-FFF2-40B4-BE49-F238E27FC236}">
                  <a16:creationId xmlns:a16="http://schemas.microsoft.com/office/drawing/2014/main" id="{CBC3335B-6AC2-4C6A-BFBF-3440ED2315E0}"/>
                </a:ext>
              </a:extLst>
            </p:cNvPr>
            <p:cNvSpPr/>
            <p:nvPr/>
          </p:nvSpPr>
          <p:spPr>
            <a:xfrm>
              <a:off x="232335" y="1983200"/>
              <a:ext cx="4320000" cy="2634520"/>
            </a:xfrm>
            <a:prstGeom prst="rect">
              <a:avLst/>
            </a:prstGeom>
            <a:no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3" name="Retângulo 22">
            <a:extLst>
              <a:ext uri="{FF2B5EF4-FFF2-40B4-BE49-F238E27FC236}">
                <a16:creationId xmlns:a16="http://schemas.microsoft.com/office/drawing/2014/main" id="{3CF41DB2-D528-4028-90EB-23EDCB5C51F8}"/>
              </a:ext>
            </a:extLst>
          </p:cNvPr>
          <p:cNvSpPr/>
          <p:nvPr/>
        </p:nvSpPr>
        <p:spPr>
          <a:xfrm>
            <a:off x="1436370" y="1920240"/>
            <a:ext cx="297180" cy="411480"/>
          </a:xfrm>
          <a:prstGeom prst="rect">
            <a:avLst/>
          </a:prstGeom>
          <a:noFill/>
          <a:ln w="12700">
            <a:solidFill>
              <a:srgbClr val="B5013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33615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Imagem de vídeo game&#10;&#10;Descrição gerada automaticamente com confiança média">
            <a:extLst>
              <a:ext uri="{FF2B5EF4-FFF2-40B4-BE49-F238E27FC236}">
                <a16:creationId xmlns:a16="http://schemas.microsoft.com/office/drawing/2014/main" id="{147587F3-5EEB-4FD2-966A-F6258B5900FF}"/>
              </a:ext>
            </a:extLst>
          </p:cNvPr>
          <p:cNvPicPr>
            <a:picLocks noChangeAspect="1"/>
          </p:cNvPicPr>
          <p:nvPr/>
        </p:nvPicPr>
        <p:blipFill rotWithShape="1">
          <a:blip r:embed="rId2"/>
          <a:srcRect l="3808" r="19321" b="1974"/>
          <a:stretch/>
        </p:blipFill>
        <p:spPr>
          <a:xfrm>
            <a:off x="3191477" y="788212"/>
            <a:ext cx="5682277" cy="3952421"/>
          </a:xfrm>
          <a:prstGeom prst="rect">
            <a:avLst/>
          </a:prstGeom>
          <a:ln w="12700">
            <a:solidFill>
              <a:srgbClr val="B50130"/>
            </a:solid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DAKSOKKEL INSTALLATIE</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11</a:t>
            </a:fld>
            <a:r>
              <a:rPr lang="en-US"/>
              <a:t> |</a:t>
            </a:r>
            <a:endParaRPr lang="fr-FR" dirty="0"/>
          </a:p>
        </p:txBody>
      </p:sp>
      <p:sp>
        <p:nvSpPr>
          <p:cNvPr id="18" name="CaixaDeTexto 17">
            <a:extLst>
              <a:ext uri="{FF2B5EF4-FFF2-40B4-BE49-F238E27FC236}">
                <a16:creationId xmlns:a16="http://schemas.microsoft.com/office/drawing/2014/main" id="{9C427A16-C6B0-4D60-8516-D45B26E2FD3F}"/>
              </a:ext>
            </a:extLst>
          </p:cNvPr>
          <p:cNvSpPr txBox="1"/>
          <p:nvPr/>
        </p:nvSpPr>
        <p:spPr>
          <a:xfrm>
            <a:off x="270245" y="2814863"/>
            <a:ext cx="2921233" cy="1969770"/>
          </a:xfrm>
          <a:prstGeom prst="rect">
            <a:avLst/>
          </a:prstGeom>
          <a:solidFill>
            <a:srgbClr val="B50130"/>
          </a:solidFill>
        </p:spPr>
        <p:txBody>
          <a:bodyPr wrap="square" rtlCol="0">
            <a:spAutoFit/>
          </a:bodyPr>
          <a:lstStyle/>
          <a:p>
            <a:pPr>
              <a:spcAft>
                <a:spcPts val="600"/>
              </a:spcAft>
            </a:pPr>
            <a:r>
              <a:rPr lang="nl-NL" sz="1400" b="1" spc="300" dirty="0">
                <a:solidFill>
                  <a:schemeClr val="bg1"/>
                </a:solidFill>
                <a:effectLst>
                  <a:outerShdw blurRad="38100" dist="38100" dir="2700000" algn="tl">
                    <a:srgbClr val="000000">
                      <a:alpha val="43137"/>
                    </a:srgbClr>
                  </a:outerShdw>
                </a:effectLst>
              </a:rPr>
              <a:t>STAP 2 :</a:t>
            </a:r>
          </a:p>
          <a:p>
            <a:pPr marL="285750" indent="-285750">
              <a:spcAft>
                <a:spcPts val="600"/>
              </a:spcAft>
              <a:buFont typeface="Arial" panose="020B0604020202020204" pitchFamily="34" charset="0"/>
              <a:buChar char="•"/>
            </a:pPr>
            <a:r>
              <a:rPr lang="nl-NL" sz="1400" b="1" spc="300" dirty="0">
                <a:solidFill>
                  <a:schemeClr val="bg1"/>
                </a:solidFill>
                <a:effectLst>
                  <a:outerShdw blurRad="38100" dist="38100" dir="2700000" algn="tl">
                    <a:srgbClr val="000000">
                      <a:alpha val="43137"/>
                    </a:srgbClr>
                  </a:outerShdw>
                </a:effectLst>
              </a:rPr>
              <a:t>Draai de schroeven los van de vier verbindingen die de flappen verbinden.</a:t>
            </a:r>
          </a:p>
          <a:p>
            <a:pPr marL="285750" indent="-285750">
              <a:spcAft>
                <a:spcPts val="600"/>
              </a:spcAft>
              <a:buFont typeface="Arial" panose="020B0604020202020204" pitchFamily="34" charset="0"/>
              <a:buChar char="•"/>
            </a:pPr>
            <a:r>
              <a:rPr lang="nl-NL" sz="1400" b="1" spc="300" dirty="0">
                <a:solidFill>
                  <a:schemeClr val="bg1"/>
                </a:solidFill>
                <a:effectLst>
                  <a:outerShdw blurRad="38100" dist="38100" dir="2700000" algn="tl">
                    <a:srgbClr val="000000">
                      <a:alpha val="43137"/>
                    </a:srgbClr>
                  </a:outerShdw>
                </a:effectLst>
              </a:rPr>
              <a:t>Wees voorzichtig om ze niet te verwijderen.</a:t>
            </a:r>
          </a:p>
        </p:txBody>
      </p:sp>
      <p:grpSp>
        <p:nvGrpSpPr>
          <p:cNvPr id="17" name="Agrupar 16">
            <a:extLst>
              <a:ext uri="{FF2B5EF4-FFF2-40B4-BE49-F238E27FC236}">
                <a16:creationId xmlns:a16="http://schemas.microsoft.com/office/drawing/2014/main" id="{3801DB83-3F85-4D8F-8A8B-66A2BA67B700}"/>
              </a:ext>
            </a:extLst>
          </p:cNvPr>
          <p:cNvGrpSpPr/>
          <p:nvPr/>
        </p:nvGrpSpPr>
        <p:grpSpPr>
          <a:xfrm>
            <a:off x="269858" y="788212"/>
            <a:ext cx="2651761" cy="1798958"/>
            <a:chOff x="232335" y="1687026"/>
            <a:chExt cx="4320000" cy="2930694"/>
          </a:xfrm>
        </p:grpSpPr>
        <p:pic>
          <p:nvPicPr>
            <p:cNvPr id="19" name="Imagem 18" descr="Uma imagem contendo Desenho técnico&#10;&#10;Descrição gerada automaticamente">
              <a:extLst>
                <a:ext uri="{FF2B5EF4-FFF2-40B4-BE49-F238E27FC236}">
                  <a16:creationId xmlns:a16="http://schemas.microsoft.com/office/drawing/2014/main" id="{052314A6-C172-44F9-A775-F35DC4F4F27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15157" y="1985265"/>
              <a:ext cx="4154356" cy="2476696"/>
            </a:xfrm>
            <a:prstGeom prst="rect">
              <a:avLst/>
            </a:prstGeom>
            <a:ln w="12700">
              <a:noFill/>
            </a:ln>
          </p:spPr>
        </p:pic>
        <p:sp>
          <p:nvSpPr>
            <p:cNvPr id="20" name="Retângulo 19">
              <a:extLst>
                <a:ext uri="{FF2B5EF4-FFF2-40B4-BE49-F238E27FC236}">
                  <a16:creationId xmlns:a16="http://schemas.microsoft.com/office/drawing/2014/main" id="{53DE1EE3-6CAF-4D06-AF8B-D08BBC4DA5DA}"/>
                </a:ext>
              </a:extLst>
            </p:cNvPr>
            <p:cNvSpPr/>
            <p:nvPr/>
          </p:nvSpPr>
          <p:spPr>
            <a:xfrm>
              <a:off x="232335" y="1687026"/>
              <a:ext cx="4320000" cy="288000"/>
            </a:xfrm>
            <a:prstGeom prst="rect">
              <a:avLst/>
            </a:prstGeom>
            <a:solidFill>
              <a:srgbClr val="B50130"/>
            </a:solid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t>CASE 1</a:t>
              </a:r>
              <a:endParaRPr lang="en-GB" sz="1200" dirty="0"/>
            </a:p>
          </p:txBody>
        </p:sp>
        <p:sp>
          <p:nvSpPr>
            <p:cNvPr id="21" name="Retângulo 20">
              <a:extLst>
                <a:ext uri="{FF2B5EF4-FFF2-40B4-BE49-F238E27FC236}">
                  <a16:creationId xmlns:a16="http://schemas.microsoft.com/office/drawing/2014/main" id="{83AB45B5-7D14-4ADE-B600-D85A189A305A}"/>
                </a:ext>
              </a:extLst>
            </p:cNvPr>
            <p:cNvSpPr/>
            <p:nvPr/>
          </p:nvSpPr>
          <p:spPr>
            <a:xfrm>
              <a:off x="232335" y="1983200"/>
              <a:ext cx="4320000" cy="2634520"/>
            </a:xfrm>
            <a:prstGeom prst="rect">
              <a:avLst/>
            </a:prstGeom>
            <a:no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3" name="Retângulo 22">
            <a:extLst>
              <a:ext uri="{FF2B5EF4-FFF2-40B4-BE49-F238E27FC236}">
                <a16:creationId xmlns:a16="http://schemas.microsoft.com/office/drawing/2014/main" id="{82C89053-7C98-47E5-BB64-8174AA47581E}"/>
              </a:ext>
            </a:extLst>
          </p:cNvPr>
          <p:cNvSpPr/>
          <p:nvPr/>
        </p:nvSpPr>
        <p:spPr>
          <a:xfrm>
            <a:off x="1436370" y="1920240"/>
            <a:ext cx="297180" cy="411480"/>
          </a:xfrm>
          <a:prstGeom prst="rect">
            <a:avLst/>
          </a:prstGeom>
          <a:noFill/>
          <a:ln w="12700">
            <a:solidFill>
              <a:srgbClr val="B5013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41066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Diagrama&#10;&#10;Descrição gerada automaticamente">
            <a:extLst>
              <a:ext uri="{FF2B5EF4-FFF2-40B4-BE49-F238E27FC236}">
                <a16:creationId xmlns:a16="http://schemas.microsoft.com/office/drawing/2014/main" id="{6583957A-4DB3-4175-8791-81D28ADE745F}"/>
              </a:ext>
            </a:extLst>
          </p:cNvPr>
          <p:cNvPicPr>
            <a:picLocks noChangeAspect="1"/>
          </p:cNvPicPr>
          <p:nvPr/>
        </p:nvPicPr>
        <p:blipFill rotWithShape="1">
          <a:blip r:embed="rId2"/>
          <a:srcRect l="6474" r="12965"/>
          <a:stretch/>
        </p:blipFill>
        <p:spPr>
          <a:xfrm>
            <a:off x="3191476" y="788212"/>
            <a:ext cx="5682277" cy="3952421"/>
          </a:xfrm>
          <a:prstGeom prst="rect">
            <a:avLst/>
          </a:prstGeom>
          <a:ln w="12700">
            <a:solidFill>
              <a:srgbClr val="B50130"/>
            </a:solid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DAKSOKKEL INSTALLATIE</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12</a:t>
            </a:fld>
            <a:r>
              <a:rPr lang="en-US"/>
              <a:t> |</a:t>
            </a:r>
            <a:endParaRPr lang="fr-FR" dirty="0"/>
          </a:p>
        </p:txBody>
      </p:sp>
      <p:sp>
        <p:nvSpPr>
          <p:cNvPr id="18" name="CaixaDeTexto 17">
            <a:extLst>
              <a:ext uri="{FF2B5EF4-FFF2-40B4-BE49-F238E27FC236}">
                <a16:creationId xmlns:a16="http://schemas.microsoft.com/office/drawing/2014/main" id="{9C427A16-C6B0-4D60-8516-D45B26E2FD3F}"/>
              </a:ext>
            </a:extLst>
          </p:cNvPr>
          <p:cNvSpPr txBox="1"/>
          <p:nvPr/>
        </p:nvSpPr>
        <p:spPr>
          <a:xfrm>
            <a:off x="270245" y="2814863"/>
            <a:ext cx="2921233" cy="2262158"/>
          </a:xfrm>
          <a:prstGeom prst="rect">
            <a:avLst/>
          </a:prstGeom>
          <a:solidFill>
            <a:srgbClr val="B50130"/>
          </a:solidFill>
        </p:spPr>
        <p:txBody>
          <a:bodyPr wrap="square" rtlCol="0">
            <a:spAutoFit/>
          </a:bodyPr>
          <a:lstStyle/>
          <a:p>
            <a:pPr>
              <a:spcAft>
                <a:spcPts val="600"/>
              </a:spcAft>
            </a:pPr>
            <a:r>
              <a:rPr lang="nl-NL" sz="1400" dirty="0">
                <a:solidFill>
                  <a:schemeClr val="bg1"/>
                </a:solidFill>
              </a:rPr>
              <a:t>STAP 3 :</a:t>
            </a:r>
          </a:p>
          <a:p>
            <a:pPr marL="285750" indent="-285750">
              <a:spcAft>
                <a:spcPts val="600"/>
              </a:spcAft>
              <a:buFont typeface="Arial" panose="020B0604020202020204" pitchFamily="34" charset="0"/>
              <a:buChar char="•"/>
            </a:pPr>
            <a:r>
              <a:rPr lang="nl-NL" sz="1400" dirty="0">
                <a:solidFill>
                  <a:schemeClr val="bg1"/>
                </a:solidFill>
              </a:rPr>
              <a:t>Maak de schroeven los van de meebuigende flappen om zodoende aan te passen aan de hoek van het dak.</a:t>
            </a:r>
          </a:p>
          <a:p>
            <a:pPr marL="285750" indent="-285750">
              <a:spcAft>
                <a:spcPts val="600"/>
              </a:spcAft>
              <a:buFont typeface="Arial" panose="020B0604020202020204" pitchFamily="34" charset="0"/>
              <a:buChar char="•"/>
            </a:pPr>
            <a:r>
              <a:rPr lang="nl-NL" sz="1400" dirty="0">
                <a:solidFill>
                  <a:schemeClr val="bg1"/>
                </a:solidFill>
              </a:rPr>
              <a:t>Verwijder de schroeven van de flap die de hoek van het plafond volgt.</a:t>
            </a:r>
          </a:p>
          <a:p>
            <a:pPr>
              <a:spcAft>
                <a:spcPts val="600"/>
              </a:spcAft>
            </a:pPr>
            <a:endParaRPr lang="en-GB" sz="1400" dirty="0">
              <a:solidFill>
                <a:schemeClr val="bg1"/>
              </a:solidFill>
            </a:endParaRPr>
          </a:p>
        </p:txBody>
      </p:sp>
      <p:grpSp>
        <p:nvGrpSpPr>
          <p:cNvPr id="17" name="Agrupar 16">
            <a:extLst>
              <a:ext uri="{FF2B5EF4-FFF2-40B4-BE49-F238E27FC236}">
                <a16:creationId xmlns:a16="http://schemas.microsoft.com/office/drawing/2014/main" id="{8E9C651D-207B-4C19-B514-99BAE8C7AD27}"/>
              </a:ext>
            </a:extLst>
          </p:cNvPr>
          <p:cNvGrpSpPr/>
          <p:nvPr/>
        </p:nvGrpSpPr>
        <p:grpSpPr>
          <a:xfrm>
            <a:off x="269858" y="788212"/>
            <a:ext cx="2651761" cy="1798958"/>
            <a:chOff x="232335" y="1687026"/>
            <a:chExt cx="4320000" cy="2930694"/>
          </a:xfrm>
        </p:grpSpPr>
        <p:pic>
          <p:nvPicPr>
            <p:cNvPr id="19" name="Imagem 18" descr="Uma imagem contendo Desenho técnico&#10;&#10;Descrição gerada automaticamente">
              <a:extLst>
                <a:ext uri="{FF2B5EF4-FFF2-40B4-BE49-F238E27FC236}">
                  <a16:creationId xmlns:a16="http://schemas.microsoft.com/office/drawing/2014/main" id="{FF44705C-F74E-4633-A58B-CC20F35D7EF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15157" y="1985265"/>
              <a:ext cx="4154356" cy="2476696"/>
            </a:xfrm>
            <a:prstGeom prst="rect">
              <a:avLst/>
            </a:prstGeom>
            <a:ln w="12700">
              <a:noFill/>
            </a:ln>
          </p:spPr>
        </p:pic>
        <p:sp>
          <p:nvSpPr>
            <p:cNvPr id="20" name="Retângulo 19">
              <a:extLst>
                <a:ext uri="{FF2B5EF4-FFF2-40B4-BE49-F238E27FC236}">
                  <a16:creationId xmlns:a16="http://schemas.microsoft.com/office/drawing/2014/main" id="{DFF1B6F7-D31F-4622-9CC2-C6981CF0653D}"/>
                </a:ext>
              </a:extLst>
            </p:cNvPr>
            <p:cNvSpPr/>
            <p:nvPr/>
          </p:nvSpPr>
          <p:spPr>
            <a:xfrm>
              <a:off x="232335" y="1687026"/>
              <a:ext cx="4320000" cy="288000"/>
            </a:xfrm>
            <a:prstGeom prst="rect">
              <a:avLst/>
            </a:prstGeom>
            <a:solidFill>
              <a:srgbClr val="B50130"/>
            </a:solid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t>CASE 1</a:t>
              </a:r>
              <a:endParaRPr lang="en-GB" sz="1200" dirty="0"/>
            </a:p>
          </p:txBody>
        </p:sp>
        <p:sp>
          <p:nvSpPr>
            <p:cNvPr id="21" name="Retângulo 20">
              <a:extLst>
                <a:ext uri="{FF2B5EF4-FFF2-40B4-BE49-F238E27FC236}">
                  <a16:creationId xmlns:a16="http://schemas.microsoft.com/office/drawing/2014/main" id="{056F72C1-6887-4A2B-831E-EE0681B64F48}"/>
                </a:ext>
              </a:extLst>
            </p:cNvPr>
            <p:cNvSpPr/>
            <p:nvPr/>
          </p:nvSpPr>
          <p:spPr>
            <a:xfrm>
              <a:off x="232335" y="1983200"/>
              <a:ext cx="4320000" cy="2634520"/>
            </a:xfrm>
            <a:prstGeom prst="rect">
              <a:avLst/>
            </a:prstGeom>
            <a:no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3" name="Retângulo 22">
            <a:extLst>
              <a:ext uri="{FF2B5EF4-FFF2-40B4-BE49-F238E27FC236}">
                <a16:creationId xmlns:a16="http://schemas.microsoft.com/office/drawing/2014/main" id="{1D5C61BB-C70C-4974-A9C3-1F0F0458850D}"/>
              </a:ext>
            </a:extLst>
          </p:cNvPr>
          <p:cNvSpPr/>
          <p:nvPr/>
        </p:nvSpPr>
        <p:spPr>
          <a:xfrm>
            <a:off x="1436370" y="1920240"/>
            <a:ext cx="297180" cy="411480"/>
          </a:xfrm>
          <a:prstGeom prst="rect">
            <a:avLst/>
          </a:prstGeom>
          <a:noFill/>
          <a:ln w="12700">
            <a:solidFill>
              <a:srgbClr val="B5013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94231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DAKSOKKEL INSTALLATIE</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13</a:t>
            </a:fld>
            <a:r>
              <a:rPr lang="en-US"/>
              <a:t> |</a:t>
            </a:r>
            <a:endParaRPr lang="fr-FR" dirty="0"/>
          </a:p>
        </p:txBody>
      </p:sp>
      <p:sp>
        <p:nvSpPr>
          <p:cNvPr id="12" name="CaixaDeTexto 11">
            <a:extLst>
              <a:ext uri="{FF2B5EF4-FFF2-40B4-BE49-F238E27FC236}">
                <a16:creationId xmlns:a16="http://schemas.microsoft.com/office/drawing/2014/main" id="{8E798CB7-8287-4097-8851-8D3BEA0867FE}"/>
              </a:ext>
            </a:extLst>
          </p:cNvPr>
          <p:cNvSpPr txBox="1"/>
          <p:nvPr/>
        </p:nvSpPr>
        <p:spPr>
          <a:xfrm>
            <a:off x="3399751" y="777986"/>
            <a:ext cx="2344498" cy="738664"/>
          </a:xfrm>
          <a:prstGeom prst="rect">
            <a:avLst/>
          </a:prstGeom>
          <a:noFill/>
        </p:spPr>
        <p:txBody>
          <a:bodyPr wrap="square" rtlCol="0">
            <a:spAutoFit/>
          </a:bodyPr>
          <a:lstStyle/>
          <a:p>
            <a:pPr algn="ctr">
              <a:spcAft>
                <a:spcPts val="600"/>
              </a:spcAft>
            </a:pPr>
            <a:r>
              <a:rPr lang="nl-NL" sz="1400" dirty="0">
                <a:solidFill>
                  <a:schemeClr val="bg1">
                    <a:lumMod val="50000"/>
                  </a:schemeClr>
                </a:solidFill>
              </a:rPr>
              <a:t>De verstelbare daksokkel maakt hoekaanpassingen in beide richtingen mogelijk.</a:t>
            </a:r>
          </a:p>
        </p:txBody>
      </p:sp>
      <p:grpSp>
        <p:nvGrpSpPr>
          <p:cNvPr id="7" name="Agrupar 6">
            <a:extLst>
              <a:ext uri="{FF2B5EF4-FFF2-40B4-BE49-F238E27FC236}">
                <a16:creationId xmlns:a16="http://schemas.microsoft.com/office/drawing/2014/main" id="{135A1866-F14C-4462-83BF-1C4543801388}"/>
              </a:ext>
            </a:extLst>
          </p:cNvPr>
          <p:cNvGrpSpPr/>
          <p:nvPr/>
        </p:nvGrpSpPr>
        <p:grpSpPr>
          <a:xfrm>
            <a:off x="168000" y="1687026"/>
            <a:ext cx="4320000" cy="2930694"/>
            <a:chOff x="232335" y="1687026"/>
            <a:chExt cx="4320000" cy="2930694"/>
          </a:xfrm>
        </p:grpSpPr>
        <p:pic>
          <p:nvPicPr>
            <p:cNvPr id="9" name="Imagem 8" descr="Uma imagem contendo Desenho técnico&#10;&#10;Descrição gerada automaticamente">
              <a:extLst>
                <a:ext uri="{FF2B5EF4-FFF2-40B4-BE49-F238E27FC236}">
                  <a16:creationId xmlns:a16="http://schemas.microsoft.com/office/drawing/2014/main" id="{4BE690F1-3CAB-497A-8BAC-333204F20E1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15157" y="1985265"/>
              <a:ext cx="4154356" cy="2476696"/>
            </a:xfrm>
            <a:prstGeom prst="rect">
              <a:avLst/>
            </a:prstGeom>
            <a:ln w="12700">
              <a:noFill/>
            </a:ln>
          </p:spPr>
        </p:pic>
        <p:sp>
          <p:nvSpPr>
            <p:cNvPr id="5" name="Retângulo 4">
              <a:extLst>
                <a:ext uri="{FF2B5EF4-FFF2-40B4-BE49-F238E27FC236}">
                  <a16:creationId xmlns:a16="http://schemas.microsoft.com/office/drawing/2014/main" id="{5D0846C5-2502-427E-BAB5-218BBAAFEC50}"/>
                </a:ext>
              </a:extLst>
            </p:cNvPr>
            <p:cNvSpPr/>
            <p:nvPr/>
          </p:nvSpPr>
          <p:spPr>
            <a:xfrm>
              <a:off x="232335" y="1687026"/>
              <a:ext cx="4320000" cy="288000"/>
            </a:xfrm>
            <a:prstGeom prst="rect">
              <a:avLst/>
            </a:prstGeom>
            <a:solidFill>
              <a:srgbClr val="B50130"/>
            </a:solid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CASE 1</a:t>
              </a:r>
              <a:endParaRPr lang="en-GB" dirty="0"/>
            </a:p>
          </p:txBody>
        </p:sp>
        <p:sp>
          <p:nvSpPr>
            <p:cNvPr id="15" name="Retângulo 14">
              <a:extLst>
                <a:ext uri="{FF2B5EF4-FFF2-40B4-BE49-F238E27FC236}">
                  <a16:creationId xmlns:a16="http://schemas.microsoft.com/office/drawing/2014/main" id="{C79D4995-3C55-4451-A405-482090A36652}"/>
                </a:ext>
              </a:extLst>
            </p:cNvPr>
            <p:cNvSpPr/>
            <p:nvPr/>
          </p:nvSpPr>
          <p:spPr>
            <a:xfrm>
              <a:off x="232335" y="1983200"/>
              <a:ext cx="4320000" cy="2634520"/>
            </a:xfrm>
            <a:prstGeom prst="rect">
              <a:avLst/>
            </a:prstGeom>
            <a:no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9" name="Retângulo 18">
            <a:extLst>
              <a:ext uri="{FF2B5EF4-FFF2-40B4-BE49-F238E27FC236}">
                <a16:creationId xmlns:a16="http://schemas.microsoft.com/office/drawing/2014/main" id="{1643F9E0-E8DF-456C-9EA4-D688EB2383A8}"/>
              </a:ext>
            </a:extLst>
          </p:cNvPr>
          <p:cNvSpPr/>
          <p:nvPr/>
        </p:nvSpPr>
        <p:spPr>
          <a:xfrm>
            <a:off x="64988" y="1630473"/>
            <a:ext cx="4504212" cy="304856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Agrupar 17">
            <a:extLst>
              <a:ext uri="{FF2B5EF4-FFF2-40B4-BE49-F238E27FC236}">
                <a16:creationId xmlns:a16="http://schemas.microsoft.com/office/drawing/2014/main" id="{628C18F7-ACF2-4041-B3FE-A66F35A4940E}"/>
              </a:ext>
            </a:extLst>
          </p:cNvPr>
          <p:cNvGrpSpPr/>
          <p:nvPr/>
        </p:nvGrpSpPr>
        <p:grpSpPr>
          <a:xfrm>
            <a:off x="4656000" y="1687026"/>
            <a:ext cx="4320000" cy="2930694"/>
            <a:chOff x="4683773" y="1687026"/>
            <a:chExt cx="4320000" cy="2930694"/>
          </a:xfrm>
        </p:grpSpPr>
        <p:pic>
          <p:nvPicPr>
            <p:cNvPr id="20" name="Imagem 19" descr="Diagrama&#10;&#10;Descrição gerada automaticamente">
              <a:extLst>
                <a:ext uri="{FF2B5EF4-FFF2-40B4-BE49-F238E27FC236}">
                  <a16:creationId xmlns:a16="http://schemas.microsoft.com/office/drawing/2014/main" id="{F1EC19B6-E2B6-406C-968B-633F1AAA09D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731773" y="1985265"/>
              <a:ext cx="4224000" cy="2476696"/>
            </a:xfrm>
            <a:prstGeom prst="rect">
              <a:avLst/>
            </a:prstGeom>
            <a:ln w="12700">
              <a:noFill/>
            </a:ln>
          </p:spPr>
        </p:pic>
        <p:sp>
          <p:nvSpPr>
            <p:cNvPr id="21" name="Retângulo 20">
              <a:extLst>
                <a:ext uri="{FF2B5EF4-FFF2-40B4-BE49-F238E27FC236}">
                  <a16:creationId xmlns:a16="http://schemas.microsoft.com/office/drawing/2014/main" id="{272A59D1-EC6C-4944-A588-992726EFB2C2}"/>
                </a:ext>
              </a:extLst>
            </p:cNvPr>
            <p:cNvSpPr/>
            <p:nvPr/>
          </p:nvSpPr>
          <p:spPr>
            <a:xfrm>
              <a:off x="4683773" y="1687026"/>
              <a:ext cx="4320000" cy="288000"/>
            </a:xfrm>
            <a:prstGeom prst="rect">
              <a:avLst/>
            </a:prstGeom>
            <a:solidFill>
              <a:srgbClr val="800000"/>
            </a:solid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CASE 2</a:t>
              </a:r>
              <a:endParaRPr lang="en-GB" dirty="0"/>
            </a:p>
          </p:txBody>
        </p:sp>
        <p:sp>
          <p:nvSpPr>
            <p:cNvPr id="22" name="Retângulo 21">
              <a:extLst>
                <a:ext uri="{FF2B5EF4-FFF2-40B4-BE49-F238E27FC236}">
                  <a16:creationId xmlns:a16="http://schemas.microsoft.com/office/drawing/2014/main" id="{586763FA-DF1A-4584-8DFB-8C515B021284}"/>
                </a:ext>
              </a:extLst>
            </p:cNvPr>
            <p:cNvSpPr/>
            <p:nvPr/>
          </p:nvSpPr>
          <p:spPr>
            <a:xfrm>
              <a:off x="4683773" y="1983200"/>
              <a:ext cx="4320000" cy="2634520"/>
            </a:xfrm>
            <a:prstGeom prst="rect">
              <a:avLst/>
            </a:prstGeom>
            <a:no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306490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DAKSOKKEL INSTALLATIE</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14</a:t>
            </a:fld>
            <a:r>
              <a:rPr lang="en-US"/>
              <a:t> |</a:t>
            </a:r>
            <a:endParaRPr lang="fr-FR" dirty="0"/>
          </a:p>
        </p:txBody>
      </p:sp>
      <p:pic>
        <p:nvPicPr>
          <p:cNvPr id="10" name="Imagem 9" descr="Diagrama&#10;&#10;Descrição gerada automaticamente">
            <a:extLst>
              <a:ext uri="{FF2B5EF4-FFF2-40B4-BE49-F238E27FC236}">
                <a16:creationId xmlns:a16="http://schemas.microsoft.com/office/drawing/2014/main" id="{FC57265F-EE9F-4FD0-883F-21E782624053}"/>
              </a:ext>
            </a:extLst>
          </p:cNvPr>
          <p:cNvPicPr>
            <a:picLocks noChangeAspect="1"/>
          </p:cNvPicPr>
          <p:nvPr/>
        </p:nvPicPr>
        <p:blipFill rotWithShape="1">
          <a:blip r:embed="rId2"/>
          <a:srcRect l="7805" r="15323"/>
          <a:stretch/>
        </p:blipFill>
        <p:spPr>
          <a:xfrm>
            <a:off x="3191478" y="788212"/>
            <a:ext cx="5682664" cy="3952421"/>
          </a:xfrm>
          <a:prstGeom prst="rect">
            <a:avLst/>
          </a:prstGeom>
          <a:ln w="12700">
            <a:solidFill>
              <a:srgbClr val="800000"/>
            </a:solidFill>
          </a:ln>
        </p:spPr>
      </p:pic>
      <p:sp>
        <p:nvSpPr>
          <p:cNvPr id="18" name="CaixaDeTexto 17">
            <a:extLst>
              <a:ext uri="{FF2B5EF4-FFF2-40B4-BE49-F238E27FC236}">
                <a16:creationId xmlns:a16="http://schemas.microsoft.com/office/drawing/2014/main" id="{9C427A16-C6B0-4D60-8516-D45B26E2FD3F}"/>
              </a:ext>
            </a:extLst>
          </p:cNvPr>
          <p:cNvSpPr txBox="1"/>
          <p:nvPr/>
        </p:nvSpPr>
        <p:spPr>
          <a:xfrm>
            <a:off x="270245" y="2814863"/>
            <a:ext cx="2921233" cy="1969770"/>
          </a:xfrm>
          <a:prstGeom prst="rect">
            <a:avLst/>
          </a:prstGeom>
          <a:solidFill>
            <a:srgbClr val="800000"/>
          </a:solidFill>
        </p:spPr>
        <p:txBody>
          <a:bodyPr wrap="square" rtlCol="0">
            <a:spAutoFit/>
          </a:bodyPr>
          <a:lstStyle/>
          <a:p>
            <a:pPr>
              <a:spcAft>
                <a:spcPts val="600"/>
              </a:spcAft>
            </a:pPr>
            <a:r>
              <a:rPr lang="nl-NL" sz="1400" b="1" spc="300" dirty="0">
                <a:solidFill>
                  <a:schemeClr val="bg1"/>
                </a:solidFill>
                <a:effectLst>
                  <a:outerShdw blurRad="38100" dist="38100" dir="2700000" algn="tl">
                    <a:srgbClr val="000000">
                      <a:alpha val="43137"/>
                    </a:srgbClr>
                  </a:outerShdw>
                </a:effectLst>
              </a:rPr>
              <a:t>STAP 1 :</a:t>
            </a:r>
          </a:p>
          <a:p>
            <a:pPr marL="285750" indent="-285750">
              <a:spcAft>
                <a:spcPts val="600"/>
              </a:spcAft>
              <a:buFont typeface="Arial" panose="020B0604020202020204" pitchFamily="34" charset="0"/>
              <a:buChar char="•"/>
            </a:pPr>
            <a:r>
              <a:rPr lang="nl-NL" sz="1400" b="1" spc="300" dirty="0">
                <a:solidFill>
                  <a:schemeClr val="bg1"/>
                </a:solidFill>
                <a:effectLst>
                  <a:outerShdw blurRad="38100" dist="38100" dir="2700000" algn="tl">
                    <a:srgbClr val="000000">
                      <a:alpha val="43137"/>
                    </a:srgbClr>
                  </a:outerShdw>
                </a:effectLst>
              </a:rPr>
              <a:t>Verwijder de schroeven waarmee de flappen aan de daksokkel zijn bevestigd.</a:t>
            </a:r>
          </a:p>
          <a:p>
            <a:pPr marL="285750" indent="-285750">
              <a:spcAft>
                <a:spcPts val="600"/>
              </a:spcAft>
              <a:buFont typeface="Arial" panose="020B0604020202020204" pitchFamily="34" charset="0"/>
              <a:buChar char="•"/>
            </a:pPr>
            <a:r>
              <a:rPr lang="nl-NL" sz="1400" b="1" spc="300" dirty="0">
                <a:solidFill>
                  <a:schemeClr val="bg1"/>
                </a:solidFill>
                <a:effectLst>
                  <a:outerShdw blurRad="38100" dist="38100" dir="2700000" algn="tl">
                    <a:srgbClr val="000000">
                      <a:alpha val="43137"/>
                    </a:srgbClr>
                  </a:outerShdw>
                </a:effectLst>
              </a:rPr>
              <a:t>2 schroeven op elke hoek.</a:t>
            </a:r>
            <a:endParaRPr lang="en-GB" sz="1400" b="1" spc="300" dirty="0">
              <a:solidFill>
                <a:schemeClr val="bg1"/>
              </a:solidFill>
              <a:effectLst>
                <a:outerShdw blurRad="38100" dist="38100" dir="2700000" algn="tl">
                  <a:srgbClr val="000000">
                    <a:alpha val="43137"/>
                  </a:srgbClr>
                </a:outerShdw>
              </a:effectLst>
            </a:endParaRPr>
          </a:p>
        </p:txBody>
      </p:sp>
      <p:grpSp>
        <p:nvGrpSpPr>
          <p:cNvPr id="19" name="Agrupar 18">
            <a:extLst>
              <a:ext uri="{FF2B5EF4-FFF2-40B4-BE49-F238E27FC236}">
                <a16:creationId xmlns:a16="http://schemas.microsoft.com/office/drawing/2014/main" id="{7AC4D4E8-A5C3-44A9-ABBA-160F3592B422}"/>
              </a:ext>
            </a:extLst>
          </p:cNvPr>
          <p:cNvGrpSpPr/>
          <p:nvPr/>
        </p:nvGrpSpPr>
        <p:grpSpPr>
          <a:xfrm>
            <a:off x="269858" y="788212"/>
            <a:ext cx="2651761" cy="1798958"/>
            <a:chOff x="4683773" y="1687026"/>
            <a:chExt cx="4320000" cy="2930694"/>
          </a:xfrm>
        </p:grpSpPr>
        <p:pic>
          <p:nvPicPr>
            <p:cNvPr id="20" name="Imagem 19" descr="Diagrama&#10;&#10;Descrição gerada automaticamente">
              <a:extLst>
                <a:ext uri="{FF2B5EF4-FFF2-40B4-BE49-F238E27FC236}">
                  <a16:creationId xmlns:a16="http://schemas.microsoft.com/office/drawing/2014/main" id="{E003BD76-170A-4B62-BA33-A0BEB06F5B8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731773" y="1985265"/>
              <a:ext cx="4224000" cy="2476696"/>
            </a:xfrm>
            <a:prstGeom prst="rect">
              <a:avLst/>
            </a:prstGeom>
            <a:ln w="12700">
              <a:noFill/>
            </a:ln>
          </p:spPr>
        </p:pic>
        <p:sp>
          <p:nvSpPr>
            <p:cNvPr id="21" name="Retângulo 20">
              <a:extLst>
                <a:ext uri="{FF2B5EF4-FFF2-40B4-BE49-F238E27FC236}">
                  <a16:creationId xmlns:a16="http://schemas.microsoft.com/office/drawing/2014/main" id="{94917591-4855-46BA-AB8B-03B819A70AE0}"/>
                </a:ext>
              </a:extLst>
            </p:cNvPr>
            <p:cNvSpPr/>
            <p:nvPr/>
          </p:nvSpPr>
          <p:spPr>
            <a:xfrm>
              <a:off x="4683773" y="1687026"/>
              <a:ext cx="4320000" cy="288000"/>
            </a:xfrm>
            <a:prstGeom prst="rect">
              <a:avLst/>
            </a:prstGeom>
            <a:solidFill>
              <a:srgbClr val="800000"/>
            </a:solid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t>CASE 2</a:t>
              </a:r>
              <a:endParaRPr lang="en-GB" sz="1200" dirty="0"/>
            </a:p>
          </p:txBody>
        </p:sp>
        <p:sp>
          <p:nvSpPr>
            <p:cNvPr id="22" name="Retângulo 21">
              <a:extLst>
                <a:ext uri="{FF2B5EF4-FFF2-40B4-BE49-F238E27FC236}">
                  <a16:creationId xmlns:a16="http://schemas.microsoft.com/office/drawing/2014/main" id="{A89DF7B7-5943-4104-B398-8AF5E9F37A09}"/>
                </a:ext>
              </a:extLst>
            </p:cNvPr>
            <p:cNvSpPr/>
            <p:nvPr/>
          </p:nvSpPr>
          <p:spPr>
            <a:xfrm>
              <a:off x="4683773" y="1983200"/>
              <a:ext cx="4320000" cy="2634520"/>
            </a:xfrm>
            <a:prstGeom prst="rect">
              <a:avLst/>
            </a:prstGeom>
            <a:no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8" name="Retângulo 27">
            <a:extLst>
              <a:ext uri="{FF2B5EF4-FFF2-40B4-BE49-F238E27FC236}">
                <a16:creationId xmlns:a16="http://schemas.microsoft.com/office/drawing/2014/main" id="{F41DFCCC-F039-4634-ABC2-A9D138A28AAA}"/>
              </a:ext>
            </a:extLst>
          </p:cNvPr>
          <p:cNvSpPr/>
          <p:nvPr/>
        </p:nvSpPr>
        <p:spPr>
          <a:xfrm>
            <a:off x="1436370" y="1920240"/>
            <a:ext cx="297180" cy="411480"/>
          </a:xfrm>
          <a:prstGeom prst="rect">
            <a:avLst/>
          </a:prstGeom>
          <a:noFill/>
          <a:ln w="12700">
            <a:solidFill>
              <a:srgbClr val="8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20260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Imagem de vídeo game&#10;&#10;Descrição gerada automaticamente com confiança média">
            <a:extLst>
              <a:ext uri="{FF2B5EF4-FFF2-40B4-BE49-F238E27FC236}">
                <a16:creationId xmlns:a16="http://schemas.microsoft.com/office/drawing/2014/main" id="{147587F3-5EEB-4FD2-966A-F6258B5900FF}"/>
              </a:ext>
            </a:extLst>
          </p:cNvPr>
          <p:cNvPicPr>
            <a:picLocks noChangeAspect="1"/>
          </p:cNvPicPr>
          <p:nvPr/>
        </p:nvPicPr>
        <p:blipFill rotWithShape="1">
          <a:blip r:embed="rId2"/>
          <a:srcRect l="3808" r="19321" b="1974"/>
          <a:stretch/>
        </p:blipFill>
        <p:spPr>
          <a:xfrm>
            <a:off x="3191477" y="788212"/>
            <a:ext cx="5682277" cy="3952421"/>
          </a:xfrm>
          <a:prstGeom prst="rect">
            <a:avLst/>
          </a:prstGeom>
          <a:ln w="12700">
            <a:solidFill>
              <a:srgbClr val="800000"/>
            </a:solid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DAKSOKKEL INSTALLATIE</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15</a:t>
            </a:fld>
            <a:r>
              <a:rPr lang="en-US"/>
              <a:t> |</a:t>
            </a:r>
            <a:endParaRPr lang="fr-FR" dirty="0"/>
          </a:p>
        </p:txBody>
      </p:sp>
      <p:sp>
        <p:nvSpPr>
          <p:cNvPr id="18" name="CaixaDeTexto 17">
            <a:extLst>
              <a:ext uri="{FF2B5EF4-FFF2-40B4-BE49-F238E27FC236}">
                <a16:creationId xmlns:a16="http://schemas.microsoft.com/office/drawing/2014/main" id="{9C427A16-C6B0-4D60-8516-D45B26E2FD3F}"/>
              </a:ext>
            </a:extLst>
          </p:cNvPr>
          <p:cNvSpPr txBox="1"/>
          <p:nvPr/>
        </p:nvSpPr>
        <p:spPr>
          <a:xfrm>
            <a:off x="299322" y="2814863"/>
            <a:ext cx="2921233" cy="1969770"/>
          </a:xfrm>
          <a:prstGeom prst="rect">
            <a:avLst/>
          </a:prstGeom>
          <a:solidFill>
            <a:srgbClr val="800000"/>
          </a:solidFill>
        </p:spPr>
        <p:txBody>
          <a:bodyPr wrap="square" rtlCol="0">
            <a:spAutoFit/>
          </a:bodyPr>
          <a:lstStyle/>
          <a:p>
            <a:pPr>
              <a:spcAft>
                <a:spcPts val="600"/>
              </a:spcAft>
            </a:pPr>
            <a:r>
              <a:rPr lang="nl-NL" sz="1400" b="1" spc="300" dirty="0">
                <a:solidFill>
                  <a:schemeClr val="bg1"/>
                </a:solidFill>
                <a:effectLst>
                  <a:outerShdw blurRad="38100" dist="38100" dir="2700000" algn="tl">
                    <a:srgbClr val="000000">
                      <a:alpha val="43137"/>
                    </a:srgbClr>
                  </a:outerShdw>
                </a:effectLst>
              </a:rPr>
              <a:t>STAP 2 :</a:t>
            </a:r>
          </a:p>
          <a:p>
            <a:pPr marL="285750" indent="-285750">
              <a:spcAft>
                <a:spcPts val="600"/>
              </a:spcAft>
              <a:buFont typeface="Arial" panose="020B0604020202020204" pitchFamily="34" charset="0"/>
              <a:buChar char="•"/>
            </a:pPr>
            <a:r>
              <a:rPr lang="nl-NL" sz="1400" b="1" spc="300" dirty="0">
                <a:solidFill>
                  <a:schemeClr val="bg1"/>
                </a:solidFill>
                <a:effectLst>
                  <a:outerShdw blurRad="38100" dist="38100" dir="2700000" algn="tl">
                    <a:srgbClr val="000000">
                      <a:alpha val="43137"/>
                    </a:srgbClr>
                  </a:outerShdw>
                </a:effectLst>
              </a:rPr>
              <a:t>Draai de schroeven los van de vier verbindingen die de flappen verbinden.</a:t>
            </a:r>
          </a:p>
          <a:p>
            <a:pPr marL="285750" indent="-285750">
              <a:spcAft>
                <a:spcPts val="600"/>
              </a:spcAft>
              <a:buFont typeface="Arial" panose="020B0604020202020204" pitchFamily="34" charset="0"/>
              <a:buChar char="•"/>
            </a:pPr>
            <a:r>
              <a:rPr lang="nl-NL" sz="1400" b="1" spc="300" dirty="0">
                <a:solidFill>
                  <a:schemeClr val="bg1"/>
                </a:solidFill>
                <a:effectLst>
                  <a:outerShdw blurRad="38100" dist="38100" dir="2700000" algn="tl">
                    <a:srgbClr val="000000">
                      <a:alpha val="43137"/>
                    </a:srgbClr>
                  </a:outerShdw>
                </a:effectLst>
              </a:rPr>
              <a:t>Wees voorzichtig om ze niet te verwijderen.</a:t>
            </a:r>
          </a:p>
        </p:txBody>
      </p:sp>
      <p:grpSp>
        <p:nvGrpSpPr>
          <p:cNvPr id="14" name="Agrupar 13">
            <a:extLst>
              <a:ext uri="{FF2B5EF4-FFF2-40B4-BE49-F238E27FC236}">
                <a16:creationId xmlns:a16="http://schemas.microsoft.com/office/drawing/2014/main" id="{63F7C1A6-3202-4078-A86D-237F7C94FBB2}"/>
              </a:ext>
            </a:extLst>
          </p:cNvPr>
          <p:cNvGrpSpPr/>
          <p:nvPr/>
        </p:nvGrpSpPr>
        <p:grpSpPr>
          <a:xfrm>
            <a:off x="269858" y="788212"/>
            <a:ext cx="2651761" cy="1798958"/>
            <a:chOff x="4683773" y="1687026"/>
            <a:chExt cx="4320000" cy="2930694"/>
          </a:xfrm>
        </p:grpSpPr>
        <p:pic>
          <p:nvPicPr>
            <p:cNvPr id="15" name="Imagem 14" descr="Diagrama&#10;&#10;Descrição gerada automaticamente">
              <a:extLst>
                <a:ext uri="{FF2B5EF4-FFF2-40B4-BE49-F238E27FC236}">
                  <a16:creationId xmlns:a16="http://schemas.microsoft.com/office/drawing/2014/main" id="{576F0D26-688C-44E7-AD77-660D5C0768B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731773" y="1985265"/>
              <a:ext cx="4224000" cy="2476696"/>
            </a:xfrm>
            <a:prstGeom prst="rect">
              <a:avLst/>
            </a:prstGeom>
            <a:ln w="12700">
              <a:noFill/>
            </a:ln>
          </p:spPr>
        </p:pic>
        <p:sp>
          <p:nvSpPr>
            <p:cNvPr id="21" name="Retângulo 20">
              <a:extLst>
                <a:ext uri="{FF2B5EF4-FFF2-40B4-BE49-F238E27FC236}">
                  <a16:creationId xmlns:a16="http://schemas.microsoft.com/office/drawing/2014/main" id="{7E17812D-653F-434E-ADB4-1106528353AA}"/>
                </a:ext>
              </a:extLst>
            </p:cNvPr>
            <p:cNvSpPr/>
            <p:nvPr/>
          </p:nvSpPr>
          <p:spPr>
            <a:xfrm>
              <a:off x="4683773" y="1687026"/>
              <a:ext cx="4320000" cy="288000"/>
            </a:xfrm>
            <a:prstGeom prst="rect">
              <a:avLst/>
            </a:prstGeom>
            <a:solidFill>
              <a:srgbClr val="800000"/>
            </a:solid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t>CASE 2</a:t>
              </a:r>
              <a:endParaRPr lang="en-GB" sz="1200" dirty="0"/>
            </a:p>
          </p:txBody>
        </p:sp>
        <p:sp>
          <p:nvSpPr>
            <p:cNvPr id="22" name="Retângulo 21">
              <a:extLst>
                <a:ext uri="{FF2B5EF4-FFF2-40B4-BE49-F238E27FC236}">
                  <a16:creationId xmlns:a16="http://schemas.microsoft.com/office/drawing/2014/main" id="{85D74090-981E-4C0C-A27F-6EFD51171BAB}"/>
                </a:ext>
              </a:extLst>
            </p:cNvPr>
            <p:cNvSpPr/>
            <p:nvPr/>
          </p:nvSpPr>
          <p:spPr>
            <a:xfrm>
              <a:off x="4683773" y="1983200"/>
              <a:ext cx="4320000" cy="2634520"/>
            </a:xfrm>
            <a:prstGeom prst="rect">
              <a:avLst/>
            </a:prstGeom>
            <a:no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3" name="Retângulo 22">
            <a:extLst>
              <a:ext uri="{FF2B5EF4-FFF2-40B4-BE49-F238E27FC236}">
                <a16:creationId xmlns:a16="http://schemas.microsoft.com/office/drawing/2014/main" id="{4BF7A1F7-F30E-40C3-A9C2-B68D144A7597}"/>
              </a:ext>
            </a:extLst>
          </p:cNvPr>
          <p:cNvSpPr/>
          <p:nvPr/>
        </p:nvSpPr>
        <p:spPr>
          <a:xfrm>
            <a:off x="1436370" y="1920240"/>
            <a:ext cx="297180" cy="411480"/>
          </a:xfrm>
          <a:prstGeom prst="rect">
            <a:avLst/>
          </a:prstGeom>
          <a:noFill/>
          <a:ln w="12700">
            <a:solidFill>
              <a:srgbClr val="8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43931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DAKSOKKEL INSTALLATIE</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16</a:t>
            </a:fld>
            <a:r>
              <a:rPr lang="en-US"/>
              <a:t> |</a:t>
            </a:r>
            <a:endParaRPr lang="fr-FR" dirty="0"/>
          </a:p>
        </p:txBody>
      </p:sp>
      <p:sp>
        <p:nvSpPr>
          <p:cNvPr id="18" name="CaixaDeTexto 17">
            <a:extLst>
              <a:ext uri="{FF2B5EF4-FFF2-40B4-BE49-F238E27FC236}">
                <a16:creationId xmlns:a16="http://schemas.microsoft.com/office/drawing/2014/main" id="{9C427A16-C6B0-4D60-8516-D45B26E2FD3F}"/>
              </a:ext>
            </a:extLst>
          </p:cNvPr>
          <p:cNvSpPr txBox="1"/>
          <p:nvPr/>
        </p:nvSpPr>
        <p:spPr>
          <a:xfrm>
            <a:off x="270245" y="2814863"/>
            <a:ext cx="2921233" cy="1969770"/>
          </a:xfrm>
          <a:prstGeom prst="rect">
            <a:avLst/>
          </a:prstGeom>
          <a:solidFill>
            <a:srgbClr val="800000"/>
          </a:solidFill>
        </p:spPr>
        <p:txBody>
          <a:bodyPr wrap="square" rtlCol="0">
            <a:spAutoFit/>
          </a:bodyPr>
          <a:lstStyle/>
          <a:p>
            <a:pPr>
              <a:spcAft>
                <a:spcPts val="600"/>
              </a:spcAft>
            </a:pPr>
            <a:r>
              <a:rPr lang="nl-NL" sz="1400" b="1" spc="300" dirty="0">
                <a:solidFill>
                  <a:schemeClr val="bg1"/>
                </a:solidFill>
                <a:effectLst>
                  <a:outerShdw blurRad="38100" dist="38100" dir="2700000" algn="tl">
                    <a:srgbClr val="000000">
                      <a:alpha val="43137"/>
                    </a:srgbClr>
                  </a:outerShdw>
                </a:effectLst>
              </a:rPr>
              <a:t>STAP 3 :</a:t>
            </a:r>
          </a:p>
          <a:p>
            <a:pPr marL="285750" indent="-285750">
              <a:spcAft>
                <a:spcPts val="600"/>
              </a:spcAft>
              <a:buFont typeface="Arial" panose="020B0604020202020204" pitchFamily="34" charset="0"/>
              <a:buChar char="•"/>
            </a:pPr>
            <a:r>
              <a:rPr lang="nl-NL" sz="1400" dirty="0">
                <a:solidFill>
                  <a:schemeClr val="bg1"/>
                </a:solidFill>
              </a:rPr>
              <a:t>Maak de schroeven los van de meebuigende flappen om zodoende aan te passen aan de hoek van het dak.</a:t>
            </a:r>
          </a:p>
          <a:p>
            <a:pPr marL="285750" indent="-285750">
              <a:spcAft>
                <a:spcPts val="600"/>
              </a:spcAft>
              <a:buFont typeface="Arial" panose="020B0604020202020204" pitchFamily="34" charset="0"/>
              <a:buChar char="•"/>
            </a:pPr>
            <a:r>
              <a:rPr lang="nl-NL" sz="1400" dirty="0">
                <a:solidFill>
                  <a:schemeClr val="bg1"/>
                </a:solidFill>
              </a:rPr>
              <a:t>Verwijder de schroeven van de flap die de hoek van het plafond volgt.</a:t>
            </a:r>
          </a:p>
        </p:txBody>
      </p:sp>
      <p:pic>
        <p:nvPicPr>
          <p:cNvPr id="5" name="Imagem 4" descr="Diagrama&#10;&#10;Descrição gerada automaticamente">
            <a:extLst>
              <a:ext uri="{FF2B5EF4-FFF2-40B4-BE49-F238E27FC236}">
                <a16:creationId xmlns:a16="http://schemas.microsoft.com/office/drawing/2014/main" id="{41D2A829-7072-424E-84CF-D6BA2562813A}"/>
              </a:ext>
            </a:extLst>
          </p:cNvPr>
          <p:cNvPicPr>
            <a:picLocks noChangeAspect="1"/>
          </p:cNvPicPr>
          <p:nvPr/>
        </p:nvPicPr>
        <p:blipFill rotWithShape="1">
          <a:blip r:embed="rId2"/>
          <a:srcRect l="12342" r="12342"/>
          <a:stretch/>
        </p:blipFill>
        <p:spPr>
          <a:xfrm>
            <a:off x="3191476" y="788210"/>
            <a:ext cx="5682277" cy="3952421"/>
          </a:xfrm>
          <a:prstGeom prst="rect">
            <a:avLst/>
          </a:prstGeom>
          <a:ln w="12700">
            <a:solidFill>
              <a:srgbClr val="800000"/>
            </a:solidFill>
          </a:ln>
        </p:spPr>
      </p:pic>
      <p:grpSp>
        <p:nvGrpSpPr>
          <p:cNvPr id="14" name="Agrupar 13">
            <a:extLst>
              <a:ext uri="{FF2B5EF4-FFF2-40B4-BE49-F238E27FC236}">
                <a16:creationId xmlns:a16="http://schemas.microsoft.com/office/drawing/2014/main" id="{EB100A26-52ED-4138-9651-B5019B3925EB}"/>
              </a:ext>
            </a:extLst>
          </p:cNvPr>
          <p:cNvGrpSpPr/>
          <p:nvPr/>
        </p:nvGrpSpPr>
        <p:grpSpPr>
          <a:xfrm>
            <a:off x="269858" y="788212"/>
            <a:ext cx="2651761" cy="1798958"/>
            <a:chOff x="4683773" y="1687026"/>
            <a:chExt cx="4320000" cy="2930694"/>
          </a:xfrm>
        </p:grpSpPr>
        <p:pic>
          <p:nvPicPr>
            <p:cNvPr id="15" name="Imagem 14" descr="Diagrama&#10;&#10;Descrição gerada automaticamente">
              <a:extLst>
                <a:ext uri="{FF2B5EF4-FFF2-40B4-BE49-F238E27FC236}">
                  <a16:creationId xmlns:a16="http://schemas.microsoft.com/office/drawing/2014/main" id="{8283645C-ED10-47DD-9FF9-514132C9413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731773" y="1985265"/>
              <a:ext cx="4224000" cy="2476696"/>
            </a:xfrm>
            <a:prstGeom prst="rect">
              <a:avLst/>
            </a:prstGeom>
            <a:ln w="12700">
              <a:noFill/>
            </a:ln>
          </p:spPr>
        </p:pic>
        <p:sp>
          <p:nvSpPr>
            <p:cNvPr id="21" name="Retângulo 20">
              <a:extLst>
                <a:ext uri="{FF2B5EF4-FFF2-40B4-BE49-F238E27FC236}">
                  <a16:creationId xmlns:a16="http://schemas.microsoft.com/office/drawing/2014/main" id="{B0B8D6DD-082F-4936-8DCA-17FF6B03850D}"/>
                </a:ext>
              </a:extLst>
            </p:cNvPr>
            <p:cNvSpPr/>
            <p:nvPr/>
          </p:nvSpPr>
          <p:spPr>
            <a:xfrm>
              <a:off x="4683773" y="1687026"/>
              <a:ext cx="4320000" cy="288000"/>
            </a:xfrm>
            <a:prstGeom prst="rect">
              <a:avLst/>
            </a:prstGeom>
            <a:solidFill>
              <a:srgbClr val="800000"/>
            </a:solid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t>CASE 2</a:t>
              </a:r>
              <a:endParaRPr lang="en-GB" sz="1200" dirty="0"/>
            </a:p>
          </p:txBody>
        </p:sp>
        <p:sp>
          <p:nvSpPr>
            <p:cNvPr id="22" name="Retângulo 21">
              <a:extLst>
                <a:ext uri="{FF2B5EF4-FFF2-40B4-BE49-F238E27FC236}">
                  <a16:creationId xmlns:a16="http://schemas.microsoft.com/office/drawing/2014/main" id="{39770758-2C92-4CF2-BE5E-25F2DBF49E4E}"/>
                </a:ext>
              </a:extLst>
            </p:cNvPr>
            <p:cNvSpPr/>
            <p:nvPr/>
          </p:nvSpPr>
          <p:spPr>
            <a:xfrm>
              <a:off x="4683773" y="1983200"/>
              <a:ext cx="4320000" cy="2634520"/>
            </a:xfrm>
            <a:prstGeom prst="rect">
              <a:avLst/>
            </a:prstGeom>
            <a:no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3" name="Retângulo 22">
            <a:extLst>
              <a:ext uri="{FF2B5EF4-FFF2-40B4-BE49-F238E27FC236}">
                <a16:creationId xmlns:a16="http://schemas.microsoft.com/office/drawing/2014/main" id="{0832481A-CA04-4FD7-AFF8-68A8CC6A8DD6}"/>
              </a:ext>
            </a:extLst>
          </p:cNvPr>
          <p:cNvSpPr/>
          <p:nvPr/>
        </p:nvSpPr>
        <p:spPr>
          <a:xfrm>
            <a:off x="1436370" y="1920240"/>
            <a:ext cx="297180" cy="411480"/>
          </a:xfrm>
          <a:prstGeom prst="rect">
            <a:avLst/>
          </a:prstGeom>
          <a:noFill/>
          <a:ln w="12700">
            <a:solidFill>
              <a:srgbClr val="8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986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Diagrama&#10;&#10;Descrição gerada automaticamente">
            <a:extLst>
              <a:ext uri="{FF2B5EF4-FFF2-40B4-BE49-F238E27FC236}">
                <a16:creationId xmlns:a16="http://schemas.microsoft.com/office/drawing/2014/main" id="{0B540061-50D1-4CC5-919A-61B3A2CC2377}"/>
              </a:ext>
            </a:extLst>
          </p:cNvPr>
          <p:cNvPicPr>
            <a:picLocks noChangeAspect="1"/>
          </p:cNvPicPr>
          <p:nvPr/>
        </p:nvPicPr>
        <p:blipFill rotWithShape="1">
          <a:blip r:embed="rId2"/>
          <a:srcRect l="6194" r="13474"/>
          <a:stretch/>
        </p:blipFill>
        <p:spPr>
          <a:xfrm>
            <a:off x="3191476" y="788210"/>
            <a:ext cx="5682277" cy="3952420"/>
          </a:xfrm>
          <a:prstGeom prst="rect">
            <a:avLst/>
          </a:prstGeom>
          <a:ln w="12700">
            <a:solidFill>
              <a:srgbClr val="800000"/>
            </a:solid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DAKSOKKEL INSTALLATIE</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17</a:t>
            </a:fld>
            <a:r>
              <a:rPr lang="en-US" dirty="0"/>
              <a:t> |</a:t>
            </a:r>
            <a:endParaRPr lang="fr-FR" dirty="0"/>
          </a:p>
        </p:txBody>
      </p:sp>
      <p:sp>
        <p:nvSpPr>
          <p:cNvPr id="18" name="CaixaDeTexto 17">
            <a:extLst>
              <a:ext uri="{FF2B5EF4-FFF2-40B4-BE49-F238E27FC236}">
                <a16:creationId xmlns:a16="http://schemas.microsoft.com/office/drawing/2014/main" id="{9C427A16-C6B0-4D60-8516-D45B26E2FD3F}"/>
              </a:ext>
            </a:extLst>
          </p:cNvPr>
          <p:cNvSpPr txBox="1"/>
          <p:nvPr/>
        </p:nvSpPr>
        <p:spPr>
          <a:xfrm>
            <a:off x="270245" y="2814863"/>
            <a:ext cx="2921233" cy="738664"/>
          </a:xfrm>
          <a:prstGeom prst="rect">
            <a:avLst/>
          </a:prstGeom>
          <a:solidFill>
            <a:srgbClr val="800000"/>
          </a:solidFill>
        </p:spPr>
        <p:txBody>
          <a:bodyPr wrap="square" rtlCol="0">
            <a:spAutoFit/>
          </a:bodyPr>
          <a:lstStyle/>
          <a:p>
            <a:pPr>
              <a:spcAft>
                <a:spcPts val="600"/>
              </a:spcAft>
            </a:pPr>
            <a:r>
              <a:rPr lang="nl-NL" sz="1400">
                <a:solidFill>
                  <a:schemeClr val="bg1"/>
                </a:solidFill>
              </a:rPr>
              <a:t>De resterende schroeven zullen worden gebruikt als geleiders voor de uitlijning van de dakopstand.</a:t>
            </a:r>
            <a:endParaRPr lang="nl-NL" sz="1400" dirty="0">
              <a:solidFill>
                <a:schemeClr val="bg1"/>
              </a:solidFill>
            </a:endParaRPr>
          </a:p>
        </p:txBody>
      </p:sp>
      <p:grpSp>
        <p:nvGrpSpPr>
          <p:cNvPr id="14" name="Agrupar 13">
            <a:extLst>
              <a:ext uri="{FF2B5EF4-FFF2-40B4-BE49-F238E27FC236}">
                <a16:creationId xmlns:a16="http://schemas.microsoft.com/office/drawing/2014/main" id="{7B9FBE19-B2FF-46D7-8C65-D4CEAF48F742}"/>
              </a:ext>
            </a:extLst>
          </p:cNvPr>
          <p:cNvGrpSpPr/>
          <p:nvPr/>
        </p:nvGrpSpPr>
        <p:grpSpPr>
          <a:xfrm>
            <a:off x="269858" y="788212"/>
            <a:ext cx="2651761" cy="1798958"/>
            <a:chOff x="4683773" y="1687026"/>
            <a:chExt cx="4320000" cy="2930694"/>
          </a:xfrm>
        </p:grpSpPr>
        <p:pic>
          <p:nvPicPr>
            <p:cNvPr id="15" name="Imagem 14" descr="Diagrama&#10;&#10;Descrição gerada automaticamente">
              <a:extLst>
                <a:ext uri="{FF2B5EF4-FFF2-40B4-BE49-F238E27FC236}">
                  <a16:creationId xmlns:a16="http://schemas.microsoft.com/office/drawing/2014/main" id="{636AF3F4-5817-4DD6-86AC-723CFECAA23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731773" y="1985265"/>
              <a:ext cx="4224000" cy="2476696"/>
            </a:xfrm>
            <a:prstGeom prst="rect">
              <a:avLst/>
            </a:prstGeom>
            <a:ln w="12700">
              <a:noFill/>
            </a:ln>
          </p:spPr>
        </p:pic>
        <p:sp>
          <p:nvSpPr>
            <p:cNvPr id="21" name="Retângulo 20">
              <a:extLst>
                <a:ext uri="{FF2B5EF4-FFF2-40B4-BE49-F238E27FC236}">
                  <a16:creationId xmlns:a16="http://schemas.microsoft.com/office/drawing/2014/main" id="{F9D8B18A-9845-443B-8820-E4619844FFDF}"/>
                </a:ext>
              </a:extLst>
            </p:cNvPr>
            <p:cNvSpPr/>
            <p:nvPr/>
          </p:nvSpPr>
          <p:spPr>
            <a:xfrm>
              <a:off x="4683773" y="1687026"/>
              <a:ext cx="4320000" cy="288000"/>
            </a:xfrm>
            <a:prstGeom prst="rect">
              <a:avLst/>
            </a:prstGeom>
            <a:solidFill>
              <a:srgbClr val="800000"/>
            </a:solid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t>CASE 2</a:t>
              </a:r>
              <a:endParaRPr lang="en-GB" sz="1200" dirty="0"/>
            </a:p>
          </p:txBody>
        </p:sp>
        <p:sp>
          <p:nvSpPr>
            <p:cNvPr id="22" name="Retângulo 21">
              <a:extLst>
                <a:ext uri="{FF2B5EF4-FFF2-40B4-BE49-F238E27FC236}">
                  <a16:creationId xmlns:a16="http://schemas.microsoft.com/office/drawing/2014/main" id="{57FCEF18-D421-4853-8A05-22E17FBD9F87}"/>
                </a:ext>
              </a:extLst>
            </p:cNvPr>
            <p:cNvSpPr/>
            <p:nvPr/>
          </p:nvSpPr>
          <p:spPr>
            <a:xfrm>
              <a:off x="4683773" y="1983200"/>
              <a:ext cx="4320000" cy="2634520"/>
            </a:xfrm>
            <a:prstGeom prst="rect">
              <a:avLst/>
            </a:prstGeom>
            <a:no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3" name="Retângulo 22">
            <a:extLst>
              <a:ext uri="{FF2B5EF4-FFF2-40B4-BE49-F238E27FC236}">
                <a16:creationId xmlns:a16="http://schemas.microsoft.com/office/drawing/2014/main" id="{0A327F75-5B26-4E57-B076-B472CA4D56F6}"/>
              </a:ext>
            </a:extLst>
          </p:cNvPr>
          <p:cNvSpPr/>
          <p:nvPr/>
        </p:nvSpPr>
        <p:spPr>
          <a:xfrm>
            <a:off x="1436370" y="1920240"/>
            <a:ext cx="297180" cy="411480"/>
          </a:xfrm>
          <a:prstGeom prst="rect">
            <a:avLst/>
          </a:prstGeom>
          <a:noFill/>
          <a:ln w="12700">
            <a:solidFill>
              <a:srgbClr val="8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8502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Uma imagem contendo Texto&#10;&#10;Descrição gerada automaticamente">
            <a:extLst>
              <a:ext uri="{FF2B5EF4-FFF2-40B4-BE49-F238E27FC236}">
                <a16:creationId xmlns:a16="http://schemas.microsoft.com/office/drawing/2014/main" id="{7C243AA4-DF35-4550-BA88-C672F50702E4}"/>
              </a:ext>
            </a:extLst>
          </p:cNvPr>
          <p:cNvPicPr>
            <a:picLocks noChangeAspect="1"/>
          </p:cNvPicPr>
          <p:nvPr/>
        </p:nvPicPr>
        <p:blipFill rotWithShape="1">
          <a:blip r:embed="rId2"/>
          <a:srcRect l="25874"/>
          <a:stretch/>
        </p:blipFill>
        <p:spPr>
          <a:xfrm>
            <a:off x="-1" y="2390490"/>
            <a:ext cx="5567571" cy="2662237"/>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DAKSOKKEL INSTALLATIE</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18</a:t>
            </a:fld>
            <a:r>
              <a:rPr lang="en-US"/>
              <a:t> |</a:t>
            </a:r>
            <a:endParaRPr lang="fr-FR" dirty="0"/>
          </a:p>
        </p:txBody>
      </p:sp>
      <p:pic>
        <p:nvPicPr>
          <p:cNvPr id="5" name="Imagem 4" descr="Uma imagem contendo lego, brinquedo, cama, mesa&#10;&#10;Descrição gerada automaticamente">
            <a:extLst>
              <a:ext uri="{FF2B5EF4-FFF2-40B4-BE49-F238E27FC236}">
                <a16:creationId xmlns:a16="http://schemas.microsoft.com/office/drawing/2014/main" id="{4E69F2ED-5602-43DC-AE64-793B673587FB}"/>
              </a:ext>
            </a:extLst>
          </p:cNvPr>
          <p:cNvPicPr>
            <a:picLocks noChangeAspect="1"/>
          </p:cNvPicPr>
          <p:nvPr/>
        </p:nvPicPr>
        <p:blipFill>
          <a:blip r:embed="rId3"/>
          <a:stretch>
            <a:fillRect/>
          </a:stretch>
        </p:blipFill>
        <p:spPr>
          <a:xfrm>
            <a:off x="3479563" y="882395"/>
            <a:ext cx="3542420" cy="2195929"/>
          </a:xfrm>
          <a:prstGeom prst="rect">
            <a:avLst/>
          </a:prstGeom>
          <a:ln w="12700">
            <a:solidFill>
              <a:srgbClr val="B50130"/>
            </a:solidFill>
          </a:ln>
        </p:spPr>
      </p:pic>
      <p:sp>
        <p:nvSpPr>
          <p:cNvPr id="13" name="CaixaDeTexto 12">
            <a:extLst>
              <a:ext uri="{FF2B5EF4-FFF2-40B4-BE49-F238E27FC236}">
                <a16:creationId xmlns:a16="http://schemas.microsoft.com/office/drawing/2014/main" id="{AD38A805-2B5A-4C8F-BE42-BD5B8D7CB864}"/>
              </a:ext>
            </a:extLst>
          </p:cNvPr>
          <p:cNvSpPr txBox="1"/>
          <p:nvPr/>
        </p:nvSpPr>
        <p:spPr>
          <a:xfrm>
            <a:off x="172694" y="931307"/>
            <a:ext cx="3163146" cy="1323439"/>
          </a:xfrm>
          <a:prstGeom prst="rect">
            <a:avLst/>
          </a:prstGeom>
          <a:noFill/>
        </p:spPr>
        <p:txBody>
          <a:bodyPr wrap="square" rtlCol="0">
            <a:spAutoFit/>
          </a:bodyPr>
          <a:lstStyle/>
          <a:p>
            <a:pPr algn="ctr">
              <a:spcAft>
                <a:spcPts val="1200"/>
              </a:spcAft>
            </a:pPr>
            <a:r>
              <a:rPr lang="nl-NL" sz="1400" dirty="0">
                <a:solidFill>
                  <a:schemeClr val="bg1">
                    <a:lumMod val="50000"/>
                  </a:schemeClr>
                </a:solidFill>
              </a:rPr>
              <a:t>Lijn de daksokkel uit naar een horizontale positie om de hoek van het plafond te corrigeren.</a:t>
            </a:r>
          </a:p>
          <a:p>
            <a:pPr algn="ctr">
              <a:spcAft>
                <a:spcPts val="1200"/>
              </a:spcAft>
            </a:pPr>
            <a:r>
              <a:rPr lang="nl-NL" sz="1400" dirty="0">
                <a:solidFill>
                  <a:schemeClr val="bg1">
                    <a:lumMod val="50000"/>
                  </a:schemeClr>
                </a:solidFill>
              </a:rPr>
              <a:t>Zorg ervoor dat u bij deze handeling een waterpas gebruikt.</a:t>
            </a:r>
          </a:p>
        </p:txBody>
      </p:sp>
      <p:pic>
        <p:nvPicPr>
          <p:cNvPr id="14" name="Imagem 13" descr="Desenho técnico&#10;&#10;Descrição gerada automaticamente com confiança baixa">
            <a:extLst>
              <a:ext uri="{FF2B5EF4-FFF2-40B4-BE49-F238E27FC236}">
                <a16:creationId xmlns:a16="http://schemas.microsoft.com/office/drawing/2014/main" id="{7038B0FD-FC84-41F9-95B7-CE1AD34343A2}"/>
              </a:ext>
            </a:extLst>
          </p:cNvPr>
          <p:cNvPicPr>
            <a:picLocks noChangeAspect="1"/>
          </p:cNvPicPr>
          <p:nvPr/>
        </p:nvPicPr>
        <p:blipFill rotWithShape="1">
          <a:blip r:embed="rId4"/>
          <a:srcRect l="22878" t="13910" r="17120"/>
          <a:stretch/>
        </p:blipFill>
        <p:spPr>
          <a:xfrm>
            <a:off x="7164041" y="882396"/>
            <a:ext cx="1807265" cy="2195928"/>
          </a:xfrm>
          <a:prstGeom prst="rect">
            <a:avLst/>
          </a:prstGeom>
          <a:ln w="12700">
            <a:solidFill>
              <a:srgbClr val="800000"/>
            </a:solidFill>
          </a:ln>
        </p:spPr>
      </p:pic>
      <p:sp>
        <p:nvSpPr>
          <p:cNvPr id="15" name="Retângulo 14">
            <a:extLst>
              <a:ext uri="{FF2B5EF4-FFF2-40B4-BE49-F238E27FC236}">
                <a16:creationId xmlns:a16="http://schemas.microsoft.com/office/drawing/2014/main" id="{B9FB22B9-DFD4-4BF5-9472-6748A261A04C}"/>
              </a:ext>
            </a:extLst>
          </p:cNvPr>
          <p:cNvSpPr/>
          <p:nvPr/>
        </p:nvSpPr>
        <p:spPr>
          <a:xfrm>
            <a:off x="4381492" y="2119002"/>
            <a:ext cx="403868" cy="683418"/>
          </a:xfrm>
          <a:prstGeom prst="rect">
            <a:avLst/>
          </a:prstGeom>
          <a:noFill/>
          <a:ln w="12700">
            <a:solidFill>
              <a:srgbClr val="8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Conector: Angulado 16">
            <a:extLst>
              <a:ext uri="{FF2B5EF4-FFF2-40B4-BE49-F238E27FC236}">
                <a16:creationId xmlns:a16="http://schemas.microsoft.com/office/drawing/2014/main" id="{F97DDAE4-7386-4944-8CA8-401B92217C74}"/>
              </a:ext>
            </a:extLst>
          </p:cNvPr>
          <p:cNvCxnSpPr>
            <a:stCxn id="15" idx="2"/>
            <a:endCxn id="14" idx="2"/>
          </p:cNvCxnSpPr>
          <p:nvPr/>
        </p:nvCxnSpPr>
        <p:spPr>
          <a:xfrm rot="16200000" flipH="1">
            <a:off x="6187598" y="1198248"/>
            <a:ext cx="275904" cy="3484248"/>
          </a:xfrm>
          <a:prstGeom prst="bentConnector3">
            <a:avLst>
              <a:gd name="adj1" fmla="val 182855"/>
            </a:avLst>
          </a:prstGeom>
          <a:noFill/>
          <a:ln w="12700">
            <a:solidFill>
              <a:srgbClr val="800000"/>
            </a:solidFill>
            <a:prstDash val="sysDot"/>
          </a:ln>
        </p:spPr>
        <p:style>
          <a:lnRef idx="2">
            <a:schemeClr val="accent1">
              <a:shade val="50000"/>
            </a:schemeClr>
          </a:lnRef>
          <a:fillRef idx="1">
            <a:schemeClr val="accent1"/>
          </a:fillRef>
          <a:effectRef idx="0">
            <a:schemeClr val="accent1"/>
          </a:effectRef>
          <a:fontRef idx="minor">
            <a:schemeClr val="lt1"/>
          </a:fontRef>
        </p:style>
      </p:cxnSp>
      <p:pic>
        <p:nvPicPr>
          <p:cNvPr id="20" name="Picture 2" descr="Nível Bolha em Alumínio com Base Magnética 30cm - FORTGPRO-FG157 - R$22.9 |  Loja do Mecânico">
            <a:extLst>
              <a:ext uri="{FF2B5EF4-FFF2-40B4-BE49-F238E27FC236}">
                <a16:creationId xmlns:a16="http://schemas.microsoft.com/office/drawing/2014/main" id="{D3D2A99D-5AC1-47E0-8204-537ED4E8CB35}"/>
              </a:ext>
            </a:extLst>
          </p:cNvPr>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834211" y="3333228"/>
            <a:ext cx="1162229" cy="290988"/>
          </a:xfrm>
          <a:prstGeom prst="rect">
            <a:avLst/>
          </a:prstGeom>
          <a:noFill/>
          <a:extLst>
            <a:ext uri="{909E8E84-426E-40DD-AFC4-6F175D3DCCD1}">
              <a14:hiddenFill xmlns:a14="http://schemas.microsoft.com/office/drawing/2010/main">
                <a:solidFill>
                  <a:srgbClr val="FFFFFF"/>
                </a:solidFill>
              </a14:hiddenFill>
            </a:ext>
          </a:extLst>
        </p:spPr>
      </p:pic>
      <p:sp>
        <p:nvSpPr>
          <p:cNvPr id="18" name="Retângulo 17">
            <a:extLst>
              <a:ext uri="{FF2B5EF4-FFF2-40B4-BE49-F238E27FC236}">
                <a16:creationId xmlns:a16="http://schemas.microsoft.com/office/drawing/2014/main" id="{80F86A06-9486-4169-B6D0-C1906C99CC6D}"/>
              </a:ext>
            </a:extLst>
          </p:cNvPr>
          <p:cNvSpPr/>
          <p:nvPr/>
        </p:nvSpPr>
        <p:spPr>
          <a:xfrm>
            <a:off x="5623560" y="3624216"/>
            <a:ext cx="3347746" cy="978264"/>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rgbClr val="FFC000"/>
                </a:solidFill>
              </a:rPr>
              <a:t>Deze operatie kan verscheidene afstellingen vereisen, waarbij de schroeven los en vast moeten worden gedraaid tot de horizontale stand is bereikt.</a:t>
            </a:r>
          </a:p>
        </p:txBody>
      </p:sp>
    </p:spTree>
    <p:extLst>
      <p:ext uri="{BB962C8B-B14F-4D97-AF65-F5344CB8AC3E}">
        <p14:creationId xmlns:p14="http://schemas.microsoft.com/office/powerpoint/2010/main" val="356463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descr="Interface gráfica do usuário, Aplicativo, Word&#10;&#10;Descrição gerada automaticamente">
            <a:extLst>
              <a:ext uri="{FF2B5EF4-FFF2-40B4-BE49-F238E27FC236}">
                <a16:creationId xmlns:a16="http://schemas.microsoft.com/office/drawing/2014/main" id="{1FCA8E63-7E3C-44B0-A9C5-A84BF5199FB7}"/>
              </a:ext>
            </a:extLst>
          </p:cNvPr>
          <p:cNvPicPr>
            <a:picLocks noChangeAspect="1"/>
          </p:cNvPicPr>
          <p:nvPr/>
        </p:nvPicPr>
        <p:blipFill rotWithShape="1">
          <a:blip r:embed="rId2"/>
          <a:srcRect l="1187" r="-1"/>
          <a:stretch/>
        </p:blipFill>
        <p:spPr>
          <a:xfrm>
            <a:off x="2488707" y="2180981"/>
            <a:ext cx="6655293" cy="2564297"/>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DAKSOKKEL INSTALLATIE</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19</a:t>
            </a:fld>
            <a:r>
              <a:rPr lang="en-US"/>
              <a:t> |</a:t>
            </a:r>
            <a:endParaRPr lang="fr-FR" dirty="0"/>
          </a:p>
        </p:txBody>
      </p:sp>
      <p:pic>
        <p:nvPicPr>
          <p:cNvPr id="11" name="Imagem 10" descr="Tela de computador com fundo azul&#10;&#10;Descrição gerada automaticamente com confiança média">
            <a:extLst>
              <a:ext uri="{FF2B5EF4-FFF2-40B4-BE49-F238E27FC236}">
                <a16:creationId xmlns:a16="http://schemas.microsoft.com/office/drawing/2014/main" id="{111B061B-0BEE-44F9-A364-E2FB3B25CE6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715447"/>
            <a:ext cx="3148314" cy="3899669"/>
          </a:xfrm>
          <a:prstGeom prst="rect">
            <a:avLst/>
          </a:prstGeom>
        </p:spPr>
      </p:pic>
      <p:sp>
        <p:nvSpPr>
          <p:cNvPr id="13" name="CaixaDeTexto 12">
            <a:extLst>
              <a:ext uri="{FF2B5EF4-FFF2-40B4-BE49-F238E27FC236}">
                <a16:creationId xmlns:a16="http://schemas.microsoft.com/office/drawing/2014/main" id="{AD38A805-2B5A-4C8F-BE42-BD5B8D7CB864}"/>
              </a:ext>
            </a:extLst>
          </p:cNvPr>
          <p:cNvSpPr txBox="1"/>
          <p:nvPr/>
        </p:nvSpPr>
        <p:spPr>
          <a:xfrm>
            <a:off x="3896222" y="1280228"/>
            <a:ext cx="3840261" cy="738664"/>
          </a:xfrm>
          <a:prstGeom prst="rect">
            <a:avLst/>
          </a:prstGeom>
          <a:noFill/>
        </p:spPr>
        <p:txBody>
          <a:bodyPr wrap="square" rtlCol="0">
            <a:spAutoFit/>
          </a:bodyPr>
          <a:lstStyle/>
          <a:p>
            <a:pPr algn="ctr">
              <a:spcAft>
                <a:spcPts val="600"/>
              </a:spcAft>
            </a:pPr>
            <a:r>
              <a:rPr lang="nl-NL" sz="1400" dirty="0">
                <a:solidFill>
                  <a:schemeClr val="bg1">
                    <a:lumMod val="50000"/>
                  </a:schemeClr>
                </a:solidFill>
              </a:rPr>
              <a:t>Tijdens het uitlijnen van de daksokkel zullen de flappen buigen om zich aan de hoek van het dak aan te passen.</a:t>
            </a:r>
          </a:p>
        </p:txBody>
      </p:sp>
    </p:spTree>
    <p:extLst>
      <p:ext uri="{BB962C8B-B14F-4D97-AF65-F5344CB8AC3E}">
        <p14:creationId xmlns:p14="http://schemas.microsoft.com/office/powerpoint/2010/main" val="387557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43653" y="1334509"/>
            <a:ext cx="8636876" cy="1371600"/>
          </a:xfrm>
        </p:spPr>
        <p:txBody>
          <a:bodyPr/>
          <a:lstStyle/>
          <a:p>
            <a:pPr>
              <a:spcAft>
                <a:spcPts val="1800"/>
              </a:spcAft>
            </a:pPr>
            <a:br>
              <a:rPr lang="en-US" sz="1200" b="1" spc="300" dirty="0"/>
            </a:br>
            <a:br>
              <a:rPr lang="en-US" sz="1200" b="1" spc="300" dirty="0"/>
            </a:br>
            <a:br>
              <a:rPr lang="en-US" sz="1200" b="1" spc="300" dirty="0"/>
            </a:br>
            <a:br>
              <a:rPr lang="en-US" sz="1200" b="1" spc="300" dirty="0"/>
            </a:br>
            <a:r>
              <a:rPr lang="en-US" sz="4800" b="1" spc="300" dirty="0"/>
              <a:t>e-Baltic</a:t>
            </a:r>
            <a:br>
              <a:rPr lang="en-US" sz="4000" b="1" spc="300" dirty="0"/>
            </a:br>
            <a:r>
              <a:rPr lang="en-US" sz="4000" b="1" spc="300" dirty="0"/>
              <a:t>Daksokkel </a:t>
            </a:r>
            <a:r>
              <a:rPr lang="en-US" sz="4000" b="1" spc="300" dirty="0" err="1"/>
              <a:t>installatie</a:t>
            </a:r>
            <a:endParaRPr lang="en-US" sz="1600" spc="300" dirty="0"/>
          </a:p>
        </p:txBody>
      </p:sp>
    </p:spTree>
    <p:extLst>
      <p:ext uri="{BB962C8B-B14F-4D97-AF65-F5344CB8AC3E}">
        <p14:creationId xmlns:p14="http://schemas.microsoft.com/office/powerpoint/2010/main" val="192386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descr="Tela de computador com texto preto sobre fundo branco&#10;&#10;Descrição gerada automaticamente com confiança baixa">
            <a:extLst>
              <a:ext uri="{FF2B5EF4-FFF2-40B4-BE49-F238E27FC236}">
                <a16:creationId xmlns:a16="http://schemas.microsoft.com/office/drawing/2014/main" id="{A0BCF4BD-0E9A-49A2-9DC6-613515F9FC3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30869" y="586328"/>
            <a:ext cx="4013964" cy="1668888"/>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a:xfrm>
            <a:off x="381000" y="487384"/>
            <a:ext cx="8526772" cy="135190"/>
          </a:xfrm>
        </p:spPr>
        <p:txBody>
          <a:bodyPr/>
          <a:lstStyle/>
          <a:p>
            <a:r>
              <a:rPr lang="en-US" dirty="0"/>
              <a:t>DAKSOKKEL INSTALLATIE</a:t>
            </a:r>
          </a:p>
          <a:p>
            <a:endParaRPr lang="en-US" dirty="0"/>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20</a:t>
            </a:fld>
            <a:r>
              <a:rPr lang="en-US"/>
              <a:t> |</a:t>
            </a:r>
            <a:endParaRPr lang="fr-FR" dirty="0"/>
          </a:p>
        </p:txBody>
      </p:sp>
      <p:sp>
        <p:nvSpPr>
          <p:cNvPr id="13" name="CaixaDeTexto 12">
            <a:extLst>
              <a:ext uri="{FF2B5EF4-FFF2-40B4-BE49-F238E27FC236}">
                <a16:creationId xmlns:a16="http://schemas.microsoft.com/office/drawing/2014/main" id="{AD38A805-2B5A-4C8F-BE42-BD5B8D7CB864}"/>
              </a:ext>
            </a:extLst>
          </p:cNvPr>
          <p:cNvSpPr txBox="1"/>
          <p:nvPr/>
        </p:nvSpPr>
        <p:spPr>
          <a:xfrm>
            <a:off x="381000" y="1001968"/>
            <a:ext cx="3939887" cy="738664"/>
          </a:xfrm>
          <a:prstGeom prst="rect">
            <a:avLst/>
          </a:prstGeom>
          <a:noFill/>
        </p:spPr>
        <p:txBody>
          <a:bodyPr wrap="square" rtlCol="0">
            <a:spAutoFit/>
          </a:bodyPr>
          <a:lstStyle/>
          <a:p>
            <a:pPr algn="ctr">
              <a:spcAft>
                <a:spcPts val="600"/>
              </a:spcAft>
            </a:pPr>
            <a:r>
              <a:rPr lang="nl-NL" sz="1400" dirty="0">
                <a:solidFill>
                  <a:schemeClr val="bg1">
                    <a:lumMod val="50000"/>
                  </a:schemeClr>
                </a:solidFill>
              </a:rPr>
              <a:t>Zodra de daksokkel perfect waterpas is, zet u de verstelbare hoeken vast door alle schroeven bij de verbindingen en de flappen aan te draaien.</a:t>
            </a:r>
          </a:p>
        </p:txBody>
      </p:sp>
      <p:pic>
        <p:nvPicPr>
          <p:cNvPr id="7" name="Imagem 6" descr="Diagrama&#10;&#10;Descrição gerada automaticamente">
            <a:extLst>
              <a:ext uri="{FF2B5EF4-FFF2-40B4-BE49-F238E27FC236}">
                <a16:creationId xmlns:a16="http://schemas.microsoft.com/office/drawing/2014/main" id="{B9299461-1E0A-4336-ACC7-25FCF9E56544}"/>
              </a:ext>
            </a:extLst>
          </p:cNvPr>
          <p:cNvPicPr>
            <a:picLocks noChangeAspect="1"/>
          </p:cNvPicPr>
          <p:nvPr/>
        </p:nvPicPr>
        <p:blipFill rotWithShape="1">
          <a:blip r:embed="rId3"/>
          <a:srcRect l="6942" r="2136"/>
          <a:stretch/>
        </p:blipFill>
        <p:spPr>
          <a:xfrm>
            <a:off x="1505310" y="2315669"/>
            <a:ext cx="2783950" cy="2415670"/>
          </a:xfrm>
          <a:prstGeom prst="rect">
            <a:avLst/>
          </a:prstGeom>
          <a:ln w="12700">
            <a:solidFill>
              <a:srgbClr val="B50130"/>
            </a:solidFill>
          </a:ln>
        </p:spPr>
      </p:pic>
      <p:pic>
        <p:nvPicPr>
          <p:cNvPr id="12" name="Imagem 11" descr="Mapa de cidade&#10;&#10;Descrição gerada automaticamente com confiança média">
            <a:extLst>
              <a:ext uri="{FF2B5EF4-FFF2-40B4-BE49-F238E27FC236}">
                <a16:creationId xmlns:a16="http://schemas.microsoft.com/office/drawing/2014/main" id="{17E09986-27BD-4D60-8DA0-A424DC1F0CE8}"/>
              </a:ext>
            </a:extLst>
          </p:cNvPr>
          <p:cNvPicPr>
            <a:picLocks noChangeAspect="1"/>
          </p:cNvPicPr>
          <p:nvPr/>
        </p:nvPicPr>
        <p:blipFill>
          <a:blip r:embed="rId4"/>
          <a:stretch>
            <a:fillRect/>
          </a:stretch>
        </p:blipFill>
        <p:spPr>
          <a:xfrm>
            <a:off x="4854741" y="2315668"/>
            <a:ext cx="2783950" cy="2415670"/>
          </a:xfrm>
          <a:prstGeom prst="rect">
            <a:avLst/>
          </a:prstGeom>
          <a:ln w="12700">
            <a:solidFill>
              <a:srgbClr val="B50130"/>
            </a:solidFill>
          </a:ln>
        </p:spPr>
      </p:pic>
      <p:sp>
        <p:nvSpPr>
          <p:cNvPr id="19" name="Retângulo 18">
            <a:extLst>
              <a:ext uri="{FF2B5EF4-FFF2-40B4-BE49-F238E27FC236}">
                <a16:creationId xmlns:a16="http://schemas.microsoft.com/office/drawing/2014/main" id="{A0A4ED64-044C-4507-B4FA-988348CA90AB}"/>
              </a:ext>
            </a:extLst>
          </p:cNvPr>
          <p:cNvSpPr/>
          <p:nvPr/>
        </p:nvSpPr>
        <p:spPr>
          <a:xfrm>
            <a:off x="4907272" y="1194288"/>
            <a:ext cx="266708" cy="529590"/>
          </a:xfrm>
          <a:prstGeom prst="rect">
            <a:avLst/>
          </a:prstGeom>
          <a:noFill/>
          <a:ln w="12700">
            <a:solidFill>
              <a:srgbClr val="B5013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tângulo 19">
            <a:extLst>
              <a:ext uri="{FF2B5EF4-FFF2-40B4-BE49-F238E27FC236}">
                <a16:creationId xmlns:a16="http://schemas.microsoft.com/office/drawing/2014/main" id="{770BD420-B1B3-41BA-8F50-2899DFA25AA3}"/>
              </a:ext>
            </a:extLst>
          </p:cNvPr>
          <p:cNvSpPr/>
          <p:nvPr/>
        </p:nvSpPr>
        <p:spPr>
          <a:xfrm>
            <a:off x="6918952" y="1293708"/>
            <a:ext cx="266708" cy="639720"/>
          </a:xfrm>
          <a:prstGeom prst="rect">
            <a:avLst/>
          </a:prstGeom>
          <a:noFill/>
          <a:ln w="12700">
            <a:solidFill>
              <a:srgbClr val="B5013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tângulo 20">
            <a:extLst>
              <a:ext uri="{FF2B5EF4-FFF2-40B4-BE49-F238E27FC236}">
                <a16:creationId xmlns:a16="http://schemas.microsoft.com/office/drawing/2014/main" id="{443EA6DE-B624-4003-9DC2-25116C822D76}"/>
              </a:ext>
            </a:extLst>
          </p:cNvPr>
          <p:cNvSpPr/>
          <p:nvPr/>
        </p:nvSpPr>
        <p:spPr>
          <a:xfrm>
            <a:off x="7950192" y="1100912"/>
            <a:ext cx="266708" cy="639720"/>
          </a:xfrm>
          <a:prstGeom prst="rect">
            <a:avLst/>
          </a:prstGeom>
          <a:noFill/>
          <a:ln w="12700">
            <a:solidFill>
              <a:srgbClr val="B5013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Conector: Angulado 24">
            <a:extLst>
              <a:ext uri="{FF2B5EF4-FFF2-40B4-BE49-F238E27FC236}">
                <a16:creationId xmlns:a16="http://schemas.microsoft.com/office/drawing/2014/main" id="{B13D9D10-F3FF-4C3D-BA6C-E85D3D3AA968}"/>
              </a:ext>
            </a:extLst>
          </p:cNvPr>
          <p:cNvCxnSpPr>
            <a:cxnSpLocks/>
            <a:stCxn id="7" idx="0"/>
            <a:endCxn id="20" idx="2"/>
          </p:cNvCxnSpPr>
          <p:nvPr/>
        </p:nvCxnSpPr>
        <p:spPr>
          <a:xfrm rot="5400000" flipH="1" flipV="1">
            <a:off x="4783675" y="47039"/>
            <a:ext cx="382241" cy="4155021"/>
          </a:xfrm>
          <a:prstGeom prst="bentConnector3">
            <a:avLst>
              <a:gd name="adj1" fmla="val 50000"/>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cxnSp>
        <p:nvCxnSpPr>
          <p:cNvPr id="28" name="Conector: Angulado 27">
            <a:extLst>
              <a:ext uri="{FF2B5EF4-FFF2-40B4-BE49-F238E27FC236}">
                <a16:creationId xmlns:a16="http://schemas.microsoft.com/office/drawing/2014/main" id="{385A48DD-45D4-46B2-854F-99D9DD3E3977}"/>
              </a:ext>
            </a:extLst>
          </p:cNvPr>
          <p:cNvCxnSpPr>
            <a:cxnSpLocks/>
            <a:stCxn id="12" idx="0"/>
            <a:endCxn id="20" idx="2"/>
          </p:cNvCxnSpPr>
          <p:nvPr/>
        </p:nvCxnSpPr>
        <p:spPr>
          <a:xfrm rot="5400000" flipH="1" flipV="1">
            <a:off x="6458391" y="1721753"/>
            <a:ext cx="382240" cy="805590"/>
          </a:xfrm>
          <a:prstGeom prst="bentConnector3">
            <a:avLst>
              <a:gd name="adj1" fmla="val 50000"/>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161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Tela de computador com texto preto sobre fundo branco&#10;&#10;Descrição gerada automaticamente com confiança baixa">
            <a:extLst>
              <a:ext uri="{FF2B5EF4-FFF2-40B4-BE49-F238E27FC236}">
                <a16:creationId xmlns:a16="http://schemas.microsoft.com/office/drawing/2014/main" id="{293EAC80-DA4E-4F95-AD46-2E34EA7379F2}"/>
              </a:ext>
            </a:extLst>
          </p:cNvPr>
          <p:cNvPicPr>
            <a:picLocks noChangeAspect="1"/>
          </p:cNvPicPr>
          <p:nvPr/>
        </p:nvPicPr>
        <p:blipFill>
          <a:blip r:embed="rId2"/>
          <a:stretch>
            <a:fillRect/>
          </a:stretch>
        </p:blipFill>
        <p:spPr>
          <a:xfrm>
            <a:off x="441960" y="1608572"/>
            <a:ext cx="8260080" cy="3434298"/>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a:xfrm>
            <a:off x="381000" y="475174"/>
            <a:ext cx="8526772" cy="147400"/>
          </a:xfrm>
        </p:spPr>
        <p:txBody>
          <a:bodyPr/>
          <a:lstStyle/>
          <a:p>
            <a:r>
              <a:rPr lang="en-US" dirty="0"/>
              <a:t>DAKSOKKEL INSTALLATIE</a:t>
            </a:r>
          </a:p>
          <a:p>
            <a:endParaRPr lang="en-US" dirty="0"/>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21</a:t>
            </a:fld>
            <a:r>
              <a:rPr lang="en-US"/>
              <a:t> |</a:t>
            </a:r>
            <a:endParaRPr lang="fr-FR" dirty="0"/>
          </a:p>
        </p:txBody>
      </p:sp>
      <p:sp>
        <p:nvSpPr>
          <p:cNvPr id="13" name="CaixaDeTexto 12">
            <a:extLst>
              <a:ext uri="{FF2B5EF4-FFF2-40B4-BE49-F238E27FC236}">
                <a16:creationId xmlns:a16="http://schemas.microsoft.com/office/drawing/2014/main" id="{AD38A805-2B5A-4C8F-BE42-BD5B8D7CB864}"/>
              </a:ext>
            </a:extLst>
          </p:cNvPr>
          <p:cNvSpPr txBox="1"/>
          <p:nvPr/>
        </p:nvSpPr>
        <p:spPr>
          <a:xfrm>
            <a:off x="274320" y="716020"/>
            <a:ext cx="5760720" cy="600164"/>
          </a:xfrm>
          <a:prstGeom prst="rect">
            <a:avLst/>
          </a:prstGeom>
          <a:noFill/>
        </p:spPr>
        <p:txBody>
          <a:bodyPr wrap="square" rtlCol="0">
            <a:spAutoFit/>
          </a:bodyPr>
          <a:lstStyle/>
          <a:p>
            <a:pPr>
              <a:spcAft>
                <a:spcPts val="600"/>
              </a:spcAft>
            </a:pPr>
            <a:r>
              <a:rPr lang="nl-NL" sz="1400" dirty="0">
                <a:solidFill>
                  <a:schemeClr val="bg1">
                    <a:lumMod val="50000"/>
                  </a:schemeClr>
                </a:solidFill>
              </a:rPr>
              <a:t>Wanneer het frame correct is geplaatst, zet u het geheel vast met:</a:t>
            </a:r>
          </a:p>
          <a:p>
            <a:pPr marL="285750" indent="-285750">
              <a:spcAft>
                <a:spcPts val="600"/>
              </a:spcAft>
              <a:buFont typeface="Wingdings" panose="05000000000000000000" pitchFamily="2" charset="2"/>
              <a:buChar char="Ø"/>
            </a:pPr>
            <a:r>
              <a:rPr lang="nl-NL" sz="1400" dirty="0">
                <a:solidFill>
                  <a:schemeClr val="accent1"/>
                </a:solidFill>
              </a:rPr>
              <a:t>een onderbroken lasnaad (20 tot 30 mm om de 200 mm)</a:t>
            </a:r>
          </a:p>
        </p:txBody>
      </p:sp>
      <p:grpSp>
        <p:nvGrpSpPr>
          <p:cNvPr id="123" name="Agrupar 122">
            <a:extLst>
              <a:ext uri="{FF2B5EF4-FFF2-40B4-BE49-F238E27FC236}">
                <a16:creationId xmlns:a16="http://schemas.microsoft.com/office/drawing/2014/main" id="{51830464-DB6B-4D25-BDE7-6D9F2AB39B3A}"/>
              </a:ext>
            </a:extLst>
          </p:cNvPr>
          <p:cNvGrpSpPr/>
          <p:nvPr/>
        </p:nvGrpSpPr>
        <p:grpSpPr>
          <a:xfrm>
            <a:off x="1471051" y="2801850"/>
            <a:ext cx="6289761" cy="1238445"/>
            <a:chOff x="1471051" y="2801850"/>
            <a:chExt cx="6289761" cy="1238445"/>
          </a:xfrm>
        </p:grpSpPr>
        <p:cxnSp>
          <p:nvCxnSpPr>
            <p:cNvPr id="89" name="Conector reto 88">
              <a:extLst>
                <a:ext uri="{FF2B5EF4-FFF2-40B4-BE49-F238E27FC236}">
                  <a16:creationId xmlns:a16="http://schemas.microsoft.com/office/drawing/2014/main" id="{84EC74E5-B435-48EB-B8E2-0F12A8AF355A}"/>
                </a:ext>
              </a:extLst>
            </p:cNvPr>
            <p:cNvCxnSpPr>
              <a:cxnSpLocks/>
            </p:cNvCxnSpPr>
            <p:nvPr/>
          </p:nvCxnSpPr>
          <p:spPr>
            <a:xfrm flipH="1" flipV="1">
              <a:off x="5327333" y="3181137"/>
              <a:ext cx="151448" cy="15454"/>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95" name="Conector reto 94">
              <a:extLst>
                <a:ext uri="{FF2B5EF4-FFF2-40B4-BE49-F238E27FC236}">
                  <a16:creationId xmlns:a16="http://schemas.microsoft.com/office/drawing/2014/main" id="{91DAF982-769B-4E9A-8E6F-CF36CA9A66FD}"/>
                </a:ext>
              </a:extLst>
            </p:cNvPr>
            <p:cNvCxnSpPr>
              <a:cxnSpLocks/>
            </p:cNvCxnSpPr>
            <p:nvPr/>
          </p:nvCxnSpPr>
          <p:spPr>
            <a:xfrm flipH="1" flipV="1">
              <a:off x="4717733" y="3117921"/>
              <a:ext cx="151448" cy="15454"/>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96" name="Conector reto 95">
              <a:extLst>
                <a:ext uri="{FF2B5EF4-FFF2-40B4-BE49-F238E27FC236}">
                  <a16:creationId xmlns:a16="http://schemas.microsoft.com/office/drawing/2014/main" id="{F3DB8080-24EE-4DF9-86DC-11CEBB8C0203}"/>
                </a:ext>
              </a:extLst>
            </p:cNvPr>
            <p:cNvCxnSpPr>
              <a:cxnSpLocks/>
            </p:cNvCxnSpPr>
            <p:nvPr/>
          </p:nvCxnSpPr>
          <p:spPr>
            <a:xfrm flipH="1" flipV="1">
              <a:off x="4108133" y="3054707"/>
              <a:ext cx="151448" cy="15454"/>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97" name="Conector reto 96">
              <a:extLst>
                <a:ext uri="{FF2B5EF4-FFF2-40B4-BE49-F238E27FC236}">
                  <a16:creationId xmlns:a16="http://schemas.microsoft.com/office/drawing/2014/main" id="{C8E99627-3D0B-491F-B01A-1905CA797EC2}"/>
                </a:ext>
              </a:extLst>
            </p:cNvPr>
            <p:cNvCxnSpPr>
              <a:cxnSpLocks/>
            </p:cNvCxnSpPr>
            <p:nvPr/>
          </p:nvCxnSpPr>
          <p:spPr>
            <a:xfrm flipH="1" flipV="1">
              <a:off x="3498533" y="2991493"/>
              <a:ext cx="151448" cy="15454"/>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98" name="Conector reto 97">
              <a:extLst>
                <a:ext uri="{FF2B5EF4-FFF2-40B4-BE49-F238E27FC236}">
                  <a16:creationId xmlns:a16="http://schemas.microsoft.com/office/drawing/2014/main" id="{ECB1CF59-6064-4564-9B03-554093E83568}"/>
                </a:ext>
              </a:extLst>
            </p:cNvPr>
            <p:cNvCxnSpPr>
              <a:cxnSpLocks/>
            </p:cNvCxnSpPr>
            <p:nvPr/>
          </p:nvCxnSpPr>
          <p:spPr>
            <a:xfrm flipH="1" flipV="1">
              <a:off x="2888933" y="2928279"/>
              <a:ext cx="151448" cy="15454"/>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99" name="Conector reto 98">
              <a:extLst>
                <a:ext uri="{FF2B5EF4-FFF2-40B4-BE49-F238E27FC236}">
                  <a16:creationId xmlns:a16="http://schemas.microsoft.com/office/drawing/2014/main" id="{CABAFBBF-FEAD-4412-BD77-CC411D0B1459}"/>
                </a:ext>
              </a:extLst>
            </p:cNvPr>
            <p:cNvCxnSpPr>
              <a:cxnSpLocks/>
            </p:cNvCxnSpPr>
            <p:nvPr/>
          </p:nvCxnSpPr>
          <p:spPr>
            <a:xfrm flipH="1" flipV="1">
              <a:off x="2279333" y="2865065"/>
              <a:ext cx="151448" cy="15454"/>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00" name="Conector reto 99">
              <a:extLst>
                <a:ext uri="{FF2B5EF4-FFF2-40B4-BE49-F238E27FC236}">
                  <a16:creationId xmlns:a16="http://schemas.microsoft.com/office/drawing/2014/main" id="{ECC3E97E-AD8B-42DF-BCA9-66218EC8D27D}"/>
                </a:ext>
              </a:extLst>
            </p:cNvPr>
            <p:cNvCxnSpPr>
              <a:cxnSpLocks/>
            </p:cNvCxnSpPr>
            <p:nvPr/>
          </p:nvCxnSpPr>
          <p:spPr>
            <a:xfrm flipH="1" flipV="1">
              <a:off x="1669733" y="2801850"/>
              <a:ext cx="151448" cy="15454"/>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01" name="Conector reto 100">
              <a:extLst>
                <a:ext uri="{FF2B5EF4-FFF2-40B4-BE49-F238E27FC236}">
                  <a16:creationId xmlns:a16="http://schemas.microsoft.com/office/drawing/2014/main" id="{71BC0D98-FB2E-4E29-A683-CB85A36406AA}"/>
                </a:ext>
              </a:extLst>
            </p:cNvPr>
            <p:cNvCxnSpPr>
              <a:cxnSpLocks/>
            </p:cNvCxnSpPr>
            <p:nvPr/>
          </p:nvCxnSpPr>
          <p:spPr>
            <a:xfrm flipH="1">
              <a:off x="1471051" y="2991493"/>
              <a:ext cx="15847" cy="118701"/>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05" name="Conector reto 104">
              <a:extLst>
                <a:ext uri="{FF2B5EF4-FFF2-40B4-BE49-F238E27FC236}">
                  <a16:creationId xmlns:a16="http://schemas.microsoft.com/office/drawing/2014/main" id="{EAD12537-588C-4E5D-A337-179A3122773C}"/>
                </a:ext>
              </a:extLst>
            </p:cNvPr>
            <p:cNvCxnSpPr>
              <a:cxnSpLocks/>
            </p:cNvCxnSpPr>
            <p:nvPr/>
          </p:nvCxnSpPr>
          <p:spPr>
            <a:xfrm flipH="1">
              <a:off x="1587891" y="3499161"/>
              <a:ext cx="0" cy="118701"/>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07" name="Conector reto 106">
              <a:extLst>
                <a:ext uri="{FF2B5EF4-FFF2-40B4-BE49-F238E27FC236}">
                  <a16:creationId xmlns:a16="http://schemas.microsoft.com/office/drawing/2014/main" id="{0991DB46-64BA-4488-8F8D-A0031225DDE0}"/>
                </a:ext>
              </a:extLst>
            </p:cNvPr>
            <p:cNvCxnSpPr>
              <a:cxnSpLocks/>
            </p:cNvCxnSpPr>
            <p:nvPr/>
          </p:nvCxnSpPr>
          <p:spPr>
            <a:xfrm flipH="1">
              <a:off x="5420202" y="3921594"/>
              <a:ext cx="0" cy="118701"/>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08" name="Conector reto 107">
              <a:extLst>
                <a:ext uri="{FF2B5EF4-FFF2-40B4-BE49-F238E27FC236}">
                  <a16:creationId xmlns:a16="http://schemas.microsoft.com/office/drawing/2014/main" id="{98469E4F-9471-4ED5-B5C7-4EEC03D2F259}"/>
                </a:ext>
              </a:extLst>
            </p:cNvPr>
            <p:cNvCxnSpPr>
              <a:cxnSpLocks/>
            </p:cNvCxnSpPr>
            <p:nvPr/>
          </p:nvCxnSpPr>
          <p:spPr>
            <a:xfrm flipH="1">
              <a:off x="5776437" y="3921593"/>
              <a:ext cx="0" cy="118701"/>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09" name="Conector reto 108">
              <a:extLst>
                <a:ext uri="{FF2B5EF4-FFF2-40B4-BE49-F238E27FC236}">
                  <a16:creationId xmlns:a16="http://schemas.microsoft.com/office/drawing/2014/main" id="{58A9D85C-7A42-4087-BF2F-364AE63CEC6A}"/>
                </a:ext>
              </a:extLst>
            </p:cNvPr>
            <p:cNvCxnSpPr>
              <a:cxnSpLocks/>
            </p:cNvCxnSpPr>
            <p:nvPr/>
          </p:nvCxnSpPr>
          <p:spPr>
            <a:xfrm flipH="1">
              <a:off x="7692232" y="3515164"/>
              <a:ext cx="0" cy="118701"/>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10" name="Conector reto 109">
              <a:extLst>
                <a:ext uri="{FF2B5EF4-FFF2-40B4-BE49-F238E27FC236}">
                  <a16:creationId xmlns:a16="http://schemas.microsoft.com/office/drawing/2014/main" id="{4D0E1101-762E-490E-89E6-54AE20847966}"/>
                </a:ext>
              </a:extLst>
            </p:cNvPr>
            <p:cNvCxnSpPr>
              <a:cxnSpLocks/>
            </p:cNvCxnSpPr>
            <p:nvPr/>
          </p:nvCxnSpPr>
          <p:spPr>
            <a:xfrm flipH="1">
              <a:off x="5793106" y="3170877"/>
              <a:ext cx="125729" cy="25714"/>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14" name="Conector reto 113">
              <a:extLst>
                <a:ext uri="{FF2B5EF4-FFF2-40B4-BE49-F238E27FC236}">
                  <a16:creationId xmlns:a16="http://schemas.microsoft.com/office/drawing/2014/main" id="{53F949F7-38AA-475D-9F46-36F30FEB2D0B}"/>
                </a:ext>
              </a:extLst>
            </p:cNvPr>
            <p:cNvCxnSpPr>
              <a:cxnSpLocks/>
            </p:cNvCxnSpPr>
            <p:nvPr/>
          </p:nvCxnSpPr>
          <p:spPr>
            <a:xfrm flipH="1">
              <a:off x="6147785" y="3097070"/>
              <a:ext cx="125729" cy="25714"/>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15" name="Conector reto 114">
              <a:extLst>
                <a:ext uri="{FF2B5EF4-FFF2-40B4-BE49-F238E27FC236}">
                  <a16:creationId xmlns:a16="http://schemas.microsoft.com/office/drawing/2014/main" id="{6230E3F0-D991-4F03-991F-5F48D5DD49B1}"/>
                </a:ext>
              </a:extLst>
            </p:cNvPr>
            <p:cNvCxnSpPr>
              <a:cxnSpLocks/>
            </p:cNvCxnSpPr>
            <p:nvPr/>
          </p:nvCxnSpPr>
          <p:spPr>
            <a:xfrm flipH="1">
              <a:off x="6502464" y="3023265"/>
              <a:ext cx="125729" cy="25714"/>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16" name="Conector reto 115">
              <a:extLst>
                <a:ext uri="{FF2B5EF4-FFF2-40B4-BE49-F238E27FC236}">
                  <a16:creationId xmlns:a16="http://schemas.microsoft.com/office/drawing/2014/main" id="{AF78E0AB-1617-451A-B345-7B96EEDCEEA5}"/>
                </a:ext>
              </a:extLst>
            </p:cNvPr>
            <p:cNvCxnSpPr>
              <a:cxnSpLocks/>
            </p:cNvCxnSpPr>
            <p:nvPr/>
          </p:nvCxnSpPr>
          <p:spPr>
            <a:xfrm flipH="1">
              <a:off x="6857143" y="2949460"/>
              <a:ext cx="125729" cy="25714"/>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17" name="Conector reto 116">
              <a:extLst>
                <a:ext uri="{FF2B5EF4-FFF2-40B4-BE49-F238E27FC236}">
                  <a16:creationId xmlns:a16="http://schemas.microsoft.com/office/drawing/2014/main" id="{05FE7C7C-80F1-4D16-BF30-D4884D2856BF}"/>
                </a:ext>
              </a:extLst>
            </p:cNvPr>
            <p:cNvCxnSpPr>
              <a:cxnSpLocks/>
            </p:cNvCxnSpPr>
            <p:nvPr/>
          </p:nvCxnSpPr>
          <p:spPr>
            <a:xfrm flipH="1">
              <a:off x="7566503" y="2801850"/>
              <a:ext cx="125729" cy="25714"/>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18" name="Conector reto 117">
              <a:extLst>
                <a:ext uri="{FF2B5EF4-FFF2-40B4-BE49-F238E27FC236}">
                  <a16:creationId xmlns:a16="http://schemas.microsoft.com/office/drawing/2014/main" id="{0CE2F6E9-323D-4D99-9E3F-38D418BE0E0C}"/>
                </a:ext>
              </a:extLst>
            </p:cNvPr>
            <p:cNvCxnSpPr>
              <a:cxnSpLocks/>
            </p:cNvCxnSpPr>
            <p:nvPr/>
          </p:nvCxnSpPr>
          <p:spPr>
            <a:xfrm flipH="1">
              <a:off x="7211822" y="2875655"/>
              <a:ext cx="125729" cy="25714"/>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19" name="Conector reto 118">
              <a:extLst>
                <a:ext uri="{FF2B5EF4-FFF2-40B4-BE49-F238E27FC236}">
                  <a16:creationId xmlns:a16="http://schemas.microsoft.com/office/drawing/2014/main" id="{596EDD23-B048-45CE-9980-BF613CD15D9A}"/>
                </a:ext>
              </a:extLst>
            </p:cNvPr>
            <p:cNvCxnSpPr>
              <a:cxnSpLocks/>
            </p:cNvCxnSpPr>
            <p:nvPr/>
          </p:nvCxnSpPr>
          <p:spPr>
            <a:xfrm flipH="1">
              <a:off x="5719287" y="3272214"/>
              <a:ext cx="0" cy="118701"/>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20" name="Conector reto 119">
              <a:extLst>
                <a:ext uri="{FF2B5EF4-FFF2-40B4-BE49-F238E27FC236}">
                  <a16:creationId xmlns:a16="http://schemas.microsoft.com/office/drawing/2014/main" id="{CBA18195-BF2E-446F-BB9B-DA2E1CD2667A}"/>
                </a:ext>
              </a:extLst>
            </p:cNvPr>
            <p:cNvCxnSpPr>
              <a:cxnSpLocks/>
            </p:cNvCxnSpPr>
            <p:nvPr/>
          </p:nvCxnSpPr>
          <p:spPr>
            <a:xfrm flipH="1">
              <a:off x="7760812" y="2865065"/>
              <a:ext cx="0" cy="118701"/>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21" name="Conector reto 120">
              <a:extLst>
                <a:ext uri="{FF2B5EF4-FFF2-40B4-BE49-F238E27FC236}">
                  <a16:creationId xmlns:a16="http://schemas.microsoft.com/office/drawing/2014/main" id="{A1B8FF95-35C6-4CD2-A65F-10543BBF1178}"/>
                </a:ext>
              </a:extLst>
            </p:cNvPr>
            <p:cNvCxnSpPr>
              <a:cxnSpLocks/>
            </p:cNvCxnSpPr>
            <p:nvPr/>
          </p:nvCxnSpPr>
          <p:spPr>
            <a:xfrm flipH="1">
              <a:off x="5627847" y="3272214"/>
              <a:ext cx="0" cy="118701"/>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grpSp>
      <p:grpSp>
        <p:nvGrpSpPr>
          <p:cNvPr id="137" name="Agrupar 136">
            <a:extLst>
              <a:ext uri="{FF2B5EF4-FFF2-40B4-BE49-F238E27FC236}">
                <a16:creationId xmlns:a16="http://schemas.microsoft.com/office/drawing/2014/main" id="{D8B22E61-0336-4550-95FE-B653D17A5E79}"/>
              </a:ext>
            </a:extLst>
          </p:cNvPr>
          <p:cNvGrpSpPr/>
          <p:nvPr/>
        </p:nvGrpSpPr>
        <p:grpSpPr>
          <a:xfrm>
            <a:off x="6933408" y="1499997"/>
            <a:ext cx="1326246" cy="1402642"/>
            <a:chOff x="6937218" y="1484757"/>
            <a:chExt cx="1326246" cy="1402642"/>
          </a:xfrm>
        </p:grpSpPr>
        <p:cxnSp>
          <p:nvCxnSpPr>
            <p:cNvPr id="125" name="Conector reto 124">
              <a:extLst>
                <a:ext uri="{FF2B5EF4-FFF2-40B4-BE49-F238E27FC236}">
                  <a16:creationId xmlns:a16="http://schemas.microsoft.com/office/drawing/2014/main" id="{B603CB6C-AD16-4BBC-9867-F3D52AD33E53}"/>
                </a:ext>
              </a:extLst>
            </p:cNvPr>
            <p:cNvCxnSpPr/>
            <p:nvPr/>
          </p:nvCxnSpPr>
          <p:spPr>
            <a:xfrm flipV="1">
              <a:off x="7183120" y="1761490"/>
              <a:ext cx="0" cy="1125909"/>
            </a:xfrm>
            <a:prstGeom prst="line">
              <a:avLst/>
            </a:prstGeom>
            <a:ln>
              <a:solidFill>
                <a:srgbClr val="800000"/>
              </a:solidFill>
            </a:ln>
          </p:spPr>
          <p:style>
            <a:lnRef idx="1">
              <a:schemeClr val="accent1"/>
            </a:lnRef>
            <a:fillRef idx="0">
              <a:schemeClr val="accent1"/>
            </a:fillRef>
            <a:effectRef idx="0">
              <a:schemeClr val="accent1"/>
            </a:effectRef>
            <a:fontRef idx="minor">
              <a:schemeClr val="tx1"/>
            </a:fontRef>
          </p:style>
        </p:cxnSp>
        <p:cxnSp>
          <p:nvCxnSpPr>
            <p:cNvPr id="126" name="Conector reto 125">
              <a:extLst>
                <a:ext uri="{FF2B5EF4-FFF2-40B4-BE49-F238E27FC236}">
                  <a16:creationId xmlns:a16="http://schemas.microsoft.com/office/drawing/2014/main" id="{BFBD2C78-969B-4EA7-8A52-BC68061104DD}"/>
                </a:ext>
              </a:extLst>
            </p:cNvPr>
            <p:cNvCxnSpPr/>
            <p:nvPr/>
          </p:nvCxnSpPr>
          <p:spPr>
            <a:xfrm flipV="1">
              <a:off x="7373620" y="1720106"/>
              <a:ext cx="0" cy="1125909"/>
            </a:xfrm>
            <a:prstGeom prst="line">
              <a:avLst/>
            </a:prstGeom>
            <a:ln>
              <a:solidFill>
                <a:srgbClr val="800000"/>
              </a:solidFill>
            </a:ln>
          </p:spPr>
          <p:style>
            <a:lnRef idx="1">
              <a:schemeClr val="accent1"/>
            </a:lnRef>
            <a:fillRef idx="0">
              <a:schemeClr val="accent1"/>
            </a:fillRef>
            <a:effectRef idx="0">
              <a:schemeClr val="accent1"/>
            </a:effectRef>
            <a:fontRef idx="minor">
              <a:schemeClr val="tx1"/>
            </a:fontRef>
          </p:style>
        </p:cxnSp>
        <p:cxnSp>
          <p:nvCxnSpPr>
            <p:cNvPr id="128" name="Conector reto 127">
              <a:extLst>
                <a:ext uri="{FF2B5EF4-FFF2-40B4-BE49-F238E27FC236}">
                  <a16:creationId xmlns:a16="http://schemas.microsoft.com/office/drawing/2014/main" id="{B48928FB-8224-44B3-A2B4-31E650264811}"/>
                </a:ext>
              </a:extLst>
            </p:cNvPr>
            <p:cNvCxnSpPr>
              <a:cxnSpLocks/>
            </p:cNvCxnSpPr>
            <p:nvPr/>
          </p:nvCxnSpPr>
          <p:spPr>
            <a:xfrm flipV="1">
              <a:off x="7380594" y="1608572"/>
              <a:ext cx="664287" cy="144309"/>
            </a:xfrm>
            <a:prstGeom prst="line">
              <a:avLst/>
            </a:prstGeom>
            <a:ln>
              <a:headEnd type="triangle" w="sm" len="sm"/>
              <a:tailEnd type="none" w="sm" len="sm"/>
            </a:ln>
          </p:spPr>
          <p:style>
            <a:lnRef idx="1">
              <a:schemeClr val="accent1"/>
            </a:lnRef>
            <a:fillRef idx="0">
              <a:schemeClr val="accent1"/>
            </a:fillRef>
            <a:effectRef idx="0">
              <a:schemeClr val="accent1"/>
            </a:effectRef>
            <a:fontRef idx="minor">
              <a:schemeClr val="tx1"/>
            </a:fontRef>
          </p:style>
        </p:cxnSp>
        <p:sp>
          <p:nvSpPr>
            <p:cNvPr id="129" name="CaixaDeTexto 128">
              <a:extLst>
                <a:ext uri="{FF2B5EF4-FFF2-40B4-BE49-F238E27FC236}">
                  <a16:creationId xmlns:a16="http://schemas.microsoft.com/office/drawing/2014/main" id="{27FB1CD5-9E2F-42DE-A4D7-0AE1826146C1}"/>
                </a:ext>
              </a:extLst>
            </p:cNvPr>
            <p:cNvSpPr txBox="1"/>
            <p:nvPr/>
          </p:nvSpPr>
          <p:spPr>
            <a:xfrm rot="20838778">
              <a:off x="7249639" y="1484757"/>
              <a:ext cx="1013825" cy="215444"/>
            </a:xfrm>
            <a:prstGeom prst="rect">
              <a:avLst/>
            </a:prstGeom>
            <a:noFill/>
          </p:spPr>
          <p:txBody>
            <a:bodyPr wrap="square" rtlCol="0">
              <a:spAutoFit/>
            </a:bodyPr>
            <a:lstStyle/>
            <a:p>
              <a:pPr algn="ctr"/>
              <a:r>
                <a:rPr lang="en-US" sz="800" dirty="0">
                  <a:solidFill>
                    <a:srgbClr val="800000"/>
                  </a:solidFill>
                </a:rPr>
                <a:t>20 to 30mm</a:t>
              </a:r>
            </a:p>
          </p:txBody>
        </p:sp>
        <p:cxnSp>
          <p:nvCxnSpPr>
            <p:cNvPr id="132" name="Conector reto 131">
              <a:extLst>
                <a:ext uri="{FF2B5EF4-FFF2-40B4-BE49-F238E27FC236}">
                  <a16:creationId xmlns:a16="http://schemas.microsoft.com/office/drawing/2014/main" id="{3D51518C-1BCA-40AA-BCDA-C61416152F8D}"/>
                </a:ext>
              </a:extLst>
            </p:cNvPr>
            <p:cNvCxnSpPr>
              <a:cxnSpLocks/>
            </p:cNvCxnSpPr>
            <p:nvPr/>
          </p:nvCxnSpPr>
          <p:spPr>
            <a:xfrm flipV="1">
              <a:off x="6937218" y="1795780"/>
              <a:ext cx="245902" cy="53420"/>
            </a:xfrm>
            <a:prstGeom prst="line">
              <a:avLst/>
            </a:prstGeom>
            <a:ln>
              <a:headEnd type="non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35" name="Conector reto 134">
              <a:extLst>
                <a:ext uri="{FF2B5EF4-FFF2-40B4-BE49-F238E27FC236}">
                  <a16:creationId xmlns:a16="http://schemas.microsoft.com/office/drawing/2014/main" id="{2E7D3698-E712-4602-AAB5-57CBE256B238}"/>
                </a:ext>
              </a:extLst>
            </p:cNvPr>
            <p:cNvCxnSpPr>
              <a:cxnSpLocks/>
            </p:cNvCxnSpPr>
            <p:nvPr/>
          </p:nvCxnSpPr>
          <p:spPr>
            <a:xfrm flipV="1">
              <a:off x="6937218" y="1704975"/>
              <a:ext cx="663894" cy="144225"/>
            </a:xfrm>
            <a:prstGeom prst="line">
              <a:avLst/>
            </a:prstGeom>
            <a:ln>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138" name="Agrupar 137">
            <a:extLst>
              <a:ext uri="{FF2B5EF4-FFF2-40B4-BE49-F238E27FC236}">
                <a16:creationId xmlns:a16="http://schemas.microsoft.com/office/drawing/2014/main" id="{8EC3014D-13A7-4427-9F76-71CE9BA73FD3}"/>
              </a:ext>
            </a:extLst>
          </p:cNvPr>
          <p:cNvGrpSpPr/>
          <p:nvPr/>
        </p:nvGrpSpPr>
        <p:grpSpPr>
          <a:xfrm>
            <a:off x="6392037" y="1264153"/>
            <a:ext cx="1326246" cy="1748922"/>
            <a:chOff x="6937218" y="1484757"/>
            <a:chExt cx="1326246" cy="1748922"/>
          </a:xfrm>
        </p:grpSpPr>
        <p:cxnSp>
          <p:nvCxnSpPr>
            <p:cNvPr id="144" name="Conector reto 143">
              <a:extLst>
                <a:ext uri="{FF2B5EF4-FFF2-40B4-BE49-F238E27FC236}">
                  <a16:creationId xmlns:a16="http://schemas.microsoft.com/office/drawing/2014/main" id="{1E7523AC-5FB2-47AE-B960-25AEF387EC02}"/>
                </a:ext>
              </a:extLst>
            </p:cNvPr>
            <p:cNvCxnSpPr>
              <a:cxnSpLocks/>
            </p:cNvCxnSpPr>
            <p:nvPr/>
          </p:nvCxnSpPr>
          <p:spPr>
            <a:xfrm flipV="1">
              <a:off x="6937218" y="1704975"/>
              <a:ext cx="663894" cy="144225"/>
            </a:xfrm>
            <a:prstGeom prst="line">
              <a:avLst/>
            </a:prstGeom>
            <a:ln>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39" name="Conector reto 138">
              <a:extLst>
                <a:ext uri="{FF2B5EF4-FFF2-40B4-BE49-F238E27FC236}">
                  <a16:creationId xmlns:a16="http://schemas.microsoft.com/office/drawing/2014/main" id="{1A36B999-E574-4713-BE0A-14E88F0FF6E4}"/>
                </a:ext>
              </a:extLst>
            </p:cNvPr>
            <p:cNvCxnSpPr/>
            <p:nvPr/>
          </p:nvCxnSpPr>
          <p:spPr>
            <a:xfrm flipV="1">
              <a:off x="7204075" y="1757679"/>
              <a:ext cx="0" cy="1476000"/>
            </a:xfrm>
            <a:prstGeom prst="line">
              <a:avLst/>
            </a:prstGeom>
            <a:ln>
              <a:solidFill>
                <a:srgbClr val="800000"/>
              </a:solidFill>
            </a:ln>
          </p:spPr>
          <p:style>
            <a:lnRef idx="1">
              <a:schemeClr val="accent1"/>
            </a:lnRef>
            <a:fillRef idx="0">
              <a:schemeClr val="accent1"/>
            </a:fillRef>
            <a:effectRef idx="0">
              <a:schemeClr val="accent1"/>
            </a:effectRef>
            <a:fontRef idx="minor">
              <a:schemeClr val="tx1"/>
            </a:fontRef>
          </p:style>
        </p:cxnSp>
        <p:cxnSp>
          <p:nvCxnSpPr>
            <p:cNvPr id="140" name="Conector reto 139">
              <a:extLst>
                <a:ext uri="{FF2B5EF4-FFF2-40B4-BE49-F238E27FC236}">
                  <a16:creationId xmlns:a16="http://schemas.microsoft.com/office/drawing/2014/main" id="{063B1B12-B9CA-4908-87C1-63C27719475D}"/>
                </a:ext>
              </a:extLst>
            </p:cNvPr>
            <p:cNvCxnSpPr/>
            <p:nvPr/>
          </p:nvCxnSpPr>
          <p:spPr>
            <a:xfrm flipV="1">
              <a:off x="7373620" y="1720105"/>
              <a:ext cx="0" cy="1476000"/>
            </a:xfrm>
            <a:prstGeom prst="line">
              <a:avLst/>
            </a:prstGeom>
            <a:ln>
              <a:solidFill>
                <a:srgbClr val="800000"/>
              </a:solidFill>
            </a:ln>
          </p:spPr>
          <p:style>
            <a:lnRef idx="1">
              <a:schemeClr val="accent1"/>
            </a:lnRef>
            <a:fillRef idx="0">
              <a:schemeClr val="accent1"/>
            </a:fillRef>
            <a:effectRef idx="0">
              <a:schemeClr val="accent1"/>
            </a:effectRef>
            <a:fontRef idx="minor">
              <a:schemeClr val="tx1"/>
            </a:fontRef>
          </p:style>
        </p:cxnSp>
        <p:cxnSp>
          <p:nvCxnSpPr>
            <p:cNvPr id="141" name="Conector reto 140">
              <a:extLst>
                <a:ext uri="{FF2B5EF4-FFF2-40B4-BE49-F238E27FC236}">
                  <a16:creationId xmlns:a16="http://schemas.microsoft.com/office/drawing/2014/main" id="{B9428E33-A9BC-43B2-9D2E-F7E215F4A563}"/>
                </a:ext>
              </a:extLst>
            </p:cNvPr>
            <p:cNvCxnSpPr>
              <a:cxnSpLocks/>
            </p:cNvCxnSpPr>
            <p:nvPr/>
          </p:nvCxnSpPr>
          <p:spPr>
            <a:xfrm flipV="1">
              <a:off x="7380594" y="1608572"/>
              <a:ext cx="664287" cy="144309"/>
            </a:xfrm>
            <a:prstGeom prst="line">
              <a:avLst/>
            </a:prstGeom>
            <a:ln>
              <a:headEnd type="triangle" w="sm" len="sm"/>
              <a:tailEnd type="none" w="sm" len="sm"/>
            </a:ln>
          </p:spPr>
          <p:style>
            <a:lnRef idx="1">
              <a:schemeClr val="accent1"/>
            </a:lnRef>
            <a:fillRef idx="0">
              <a:schemeClr val="accent1"/>
            </a:fillRef>
            <a:effectRef idx="0">
              <a:schemeClr val="accent1"/>
            </a:effectRef>
            <a:fontRef idx="minor">
              <a:schemeClr val="tx1"/>
            </a:fontRef>
          </p:style>
        </p:cxnSp>
        <p:sp>
          <p:nvSpPr>
            <p:cNvPr id="142" name="CaixaDeTexto 141">
              <a:extLst>
                <a:ext uri="{FF2B5EF4-FFF2-40B4-BE49-F238E27FC236}">
                  <a16:creationId xmlns:a16="http://schemas.microsoft.com/office/drawing/2014/main" id="{8A733644-71FF-4131-935B-32CEF2C12D48}"/>
                </a:ext>
              </a:extLst>
            </p:cNvPr>
            <p:cNvSpPr txBox="1"/>
            <p:nvPr/>
          </p:nvSpPr>
          <p:spPr>
            <a:xfrm rot="20838778">
              <a:off x="7249639" y="1484757"/>
              <a:ext cx="1013825" cy="215444"/>
            </a:xfrm>
            <a:prstGeom prst="rect">
              <a:avLst/>
            </a:prstGeom>
            <a:noFill/>
          </p:spPr>
          <p:txBody>
            <a:bodyPr wrap="square" rtlCol="0">
              <a:spAutoFit/>
            </a:bodyPr>
            <a:lstStyle/>
            <a:p>
              <a:pPr algn="ctr"/>
              <a:r>
                <a:rPr lang="en-US" sz="800" dirty="0">
                  <a:solidFill>
                    <a:srgbClr val="800000"/>
                  </a:solidFill>
                </a:rPr>
                <a:t>200mm MAX</a:t>
              </a:r>
            </a:p>
          </p:txBody>
        </p:sp>
        <p:cxnSp>
          <p:nvCxnSpPr>
            <p:cNvPr id="143" name="Conector reto 142">
              <a:extLst>
                <a:ext uri="{FF2B5EF4-FFF2-40B4-BE49-F238E27FC236}">
                  <a16:creationId xmlns:a16="http://schemas.microsoft.com/office/drawing/2014/main" id="{4B8C8A07-FECE-499F-BD82-D614A2A550A6}"/>
                </a:ext>
              </a:extLst>
            </p:cNvPr>
            <p:cNvCxnSpPr>
              <a:cxnSpLocks/>
            </p:cNvCxnSpPr>
            <p:nvPr/>
          </p:nvCxnSpPr>
          <p:spPr>
            <a:xfrm flipV="1">
              <a:off x="6937218" y="1795780"/>
              <a:ext cx="245902" cy="53420"/>
            </a:xfrm>
            <a:prstGeom prst="line">
              <a:avLst/>
            </a:prstGeom>
            <a:ln>
              <a:headEnd type="none" w="sm" len="sm"/>
              <a:tailEnd type="triangle" w="sm" len="sm"/>
            </a:ln>
          </p:spPr>
          <p:style>
            <a:lnRef idx="1">
              <a:schemeClr val="accent1"/>
            </a:lnRef>
            <a:fillRef idx="0">
              <a:schemeClr val="accent1"/>
            </a:fillRef>
            <a:effectRef idx="0">
              <a:schemeClr val="accent1"/>
            </a:effectRef>
            <a:fontRef idx="minor">
              <a:schemeClr val="tx1"/>
            </a:fontRef>
          </p:style>
        </p:cxnSp>
      </p:grpSp>
      <p:pic>
        <p:nvPicPr>
          <p:cNvPr id="146" name="Imagem 145" descr="Tela de computador com texto preto sobre fundo branco&#10;&#10;Descrição gerada automaticamente com confiança baixa">
            <a:extLst>
              <a:ext uri="{FF2B5EF4-FFF2-40B4-BE49-F238E27FC236}">
                <a16:creationId xmlns:a16="http://schemas.microsoft.com/office/drawing/2014/main" id="{7BA5F35B-7AFF-4CE1-9E1C-6300A7F733FD}"/>
              </a:ext>
            </a:extLst>
          </p:cNvPr>
          <p:cNvPicPr>
            <a:picLocks noChangeAspect="1"/>
          </p:cNvPicPr>
          <p:nvPr/>
        </p:nvPicPr>
        <p:blipFill rotWithShape="1">
          <a:blip r:embed="rId2">
            <a:clrChange>
              <a:clrFrom>
                <a:srgbClr val="FFFFFF"/>
              </a:clrFrom>
              <a:clrTo>
                <a:srgbClr val="FFFFFF">
                  <a:alpha val="0"/>
                </a:srgbClr>
              </a:clrTo>
            </a:clrChange>
          </a:blip>
          <a:srcRect t="1" r="73426" b="65253"/>
          <a:stretch/>
        </p:blipFill>
        <p:spPr>
          <a:xfrm>
            <a:off x="441960" y="1608572"/>
            <a:ext cx="2195037" cy="1193278"/>
          </a:xfrm>
          <a:prstGeom prst="rect">
            <a:avLst/>
          </a:prstGeom>
        </p:spPr>
      </p:pic>
    </p:spTree>
    <p:extLst>
      <p:ext uri="{BB962C8B-B14F-4D97-AF65-F5344CB8AC3E}">
        <p14:creationId xmlns:p14="http://schemas.microsoft.com/office/powerpoint/2010/main" val="28773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wipe(left)">
                                      <p:cBhvr>
                                        <p:cTn id="7" dur="1500"/>
                                        <p:tgtEl>
                                          <p:spTgt spid="123"/>
                                        </p:tgtEl>
                                      </p:cBhvr>
                                    </p:animEffect>
                                  </p:childTnLst>
                                </p:cTn>
                              </p:par>
                            </p:childTnLst>
                          </p:cTn>
                        </p:par>
                        <p:par>
                          <p:cTn id="8" fill="hold">
                            <p:stCondLst>
                              <p:cond delay="1500"/>
                            </p:stCondLst>
                            <p:childTnLst>
                              <p:par>
                                <p:cTn id="9" presetID="22" presetClass="entr" presetSubtype="4" fill="hold" nodeType="afterEffect">
                                  <p:stCondLst>
                                    <p:cond delay="0"/>
                                  </p:stCondLst>
                                  <p:childTnLst>
                                    <p:set>
                                      <p:cBhvr>
                                        <p:cTn id="10" dur="1" fill="hold">
                                          <p:stCondLst>
                                            <p:cond delay="0"/>
                                          </p:stCondLst>
                                        </p:cTn>
                                        <p:tgtEl>
                                          <p:spTgt spid="137"/>
                                        </p:tgtEl>
                                        <p:attrNameLst>
                                          <p:attrName>style.visibility</p:attrName>
                                        </p:attrNameLst>
                                      </p:cBhvr>
                                      <p:to>
                                        <p:strVal val="visible"/>
                                      </p:to>
                                    </p:set>
                                    <p:animEffect transition="in" filter="wipe(down)">
                                      <p:cBhvr>
                                        <p:cTn id="11" dur="750"/>
                                        <p:tgtEl>
                                          <p:spTgt spid="137"/>
                                        </p:tgtEl>
                                      </p:cBhvr>
                                    </p:animEffect>
                                  </p:childTnLst>
                                </p:cTn>
                              </p:par>
                              <p:par>
                                <p:cTn id="12" presetID="22" presetClass="entr" presetSubtype="4" fill="hold" nodeType="withEffect">
                                  <p:stCondLst>
                                    <p:cond delay="500"/>
                                  </p:stCondLst>
                                  <p:childTnLst>
                                    <p:set>
                                      <p:cBhvr>
                                        <p:cTn id="13" dur="1" fill="hold">
                                          <p:stCondLst>
                                            <p:cond delay="0"/>
                                          </p:stCondLst>
                                        </p:cTn>
                                        <p:tgtEl>
                                          <p:spTgt spid="138"/>
                                        </p:tgtEl>
                                        <p:attrNameLst>
                                          <p:attrName>style.visibility</p:attrName>
                                        </p:attrNameLst>
                                      </p:cBhvr>
                                      <p:to>
                                        <p:strVal val="visible"/>
                                      </p:to>
                                    </p:set>
                                    <p:animEffect transition="in" filter="wipe(down)">
                                      <p:cBhvr>
                                        <p:cTn id="14" dur="75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Tela de computador com texto preto sobre fundo branco&#10;&#10;Descrição gerada automaticamente com confiança baixa">
            <a:extLst>
              <a:ext uri="{FF2B5EF4-FFF2-40B4-BE49-F238E27FC236}">
                <a16:creationId xmlns:a16="http://schemas.microsoft.com/office/drawing/2014/main" id="{293EAC80-DA4E-4F95-AD46-2E34EA7379F2}"/>
              </a:ext>
            </a:extLst>
          </p:cNvPr>
          <p:cNvPicPr>
            <a:picLocks noChangeAspect="1"/>
          </p:cNvPicPr>
          <p:nvPr/>
        </p:nvPicPr>
        <p:blipFill>
          <a:blip r:embed="rId2"/>
          <a:stretch>
            <a:fillRect/>
          </a:stretch>
        </p:blipFill>
        <p:spPr>
          <a:xfrm>
            <a:off x="441960" y="1608572"/>
            <a:ext cx="8260080" cy="3434298"/>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a:xfrm>
            <a:off x="381000" y="545462"/>
            <a:ext cx="8526772" cy="77112"/>
          </a:xfrm>
        </p:spPr>
        <p:txBody>
          <a:bodyPr/>
          <a:lstStyle/>
          <a:p>
            <a:r>
              <a:rPr lang="en-US" dirty="0"/>
              <a:t>DAKSOKKEL INSTALLATIE</a:t>
            </a:r>
          </a:p>
          <a:p>
            <a:endParaRPr lang="en-US" dirty="0"/>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22</a:t>
            </a:fld>
            <a:r>
              <a:rPr lang="en-US"/>
              <a:t> |</a:t>
            </a:r>
            <a:endParaRPr lang="fr-FR" dirty="0"/>
          </a:p>
        </p:txBody>
      </p:sp>
      <p:sp>
        <p:nvSpPr>
          <p:cNvPr id="13" name="CaixaDeTexto 12">
            <a:extLst>
              <a:ext uri="{FF2B5EF4-FFF2-40B4-BE49-F238E27FC236}">
                <a16:creationId xmlns:a16="http://schemas.microsoft.com/office/drawing/2014/main" id="{AD38A805-2B5A-4C8F-BE42-BD5B8D7CB864}"/>
              </a:ext>
            </a:extLst>
          </p:cNvPr>
          <p:cNvSpPr txBox="1"/>
          <p:nvPr/>
        </p:nvSpPr>
        <p:spPr>
          <a:xfrm>
            <a:off x="274320" y="716020"/>
            <a:ext cx="5760720" cy="1107996"/>
          </a:xfrm>
          <a:prstGeom prst="rect">
            <a:avLst/>
          </a:prstGeom>
          <a:noFill/>
        </p:spPr>
        <p:txBody>
          <a:bodyPr wrap="square" rtlCol="0">
            <a:spAutoFit/>
          </a:bodyPr>
          <a:lstStyle/>
          <a:p>
            <a:pPr>
              <a:spcAft>
                <a:spcPts val="600"/>
              </a:spcAft>
            </a:pPr>
            <a:r>
              <a:rPr lang="nl-NL" sz="1400" dirty="0">
                <a:solidFill>
                  <a:schemeClr val="bg1">
                    <a:lumMod val="50000"/>
                  </a:schemeClr>
                </a:solidFill>
              </a:rPr>
              <a:t>Wanneer het frame correct is geplaatst, zet u het geheel vast met:</a:t>
            </a:r>
          </a:p>
          <a:p>
            <a:pPr marL="285750" indent="-285750">
              <a:spcAft>
                <a:spcPts val="600"/>
              </a:spcAft>
              <a:buFont typeface="Wingdings" panose="05000000000000000000" pitchFamily="2" charset="2"/>
              <a:buChar char="Ø"/>
            </a:pPr>
            <a:r>
              <a:rPr lang="nl-NL" sz="1400" dirty="0">
                <a:solidFill>
                  <a:schemeClr val="bg1">
                    <a:lumMod val="50000"/>
                  </a:schemeClr>
                </a:solidFill>
              </a:rPr>
              <a:t>een onderbroken lasnaad (20 tot 30 mm om de 200 mm)</a:t>
            </a:r>
          </a:p>
          <a:p>
            <a:pPr marL="285750" indent="-285750">
              <a:spcAft>
                <a:spcPts val="600"/>
              </a:spcAft>
              <a:buFont typeface="Wingdings" panose="05000000000000000000" pitchFamily="2" charset="2"/>
              <a:buChar char="Ø"/>
            </a:pPr>
            <a:r>
              <a:rPr lang="nl-NL" sz="1400" dirty="0">
                <a:solidFill>
                  <a:schemeClr val="accent1"/>
                </a:solidFill>
              </a:rPr>
              <a:t>Of met M6 </a:t>
            </a:r>
            <a:r>
              <a:rPr lang="nl-NL" sz="1400" dirty="0" err="1">
                <a:solidFill>
                  <a:schemeClr val="accent1"/>
                </a:solidFill>
              </a:rPr>
              <a:t>zelftappende</a:t>
            </a:r>
            <a:r>
              <a:rPr lang="nl-NL" sz="1400" dirty="0">
                <a:solidFill>
                  <a:schemeClr val="accent1"/>
                </a:solidFill>
              </a:rPr>
              <a:t> schroeven in de buitenste voorgeboorde gaten. </a:t>
            </a:r>
          </a:p>
        </p:txBody>
      </p:sp>
      <p:grpSp>
        <p:nvGrpSpPr>
          <p:cNvPr id="6" name="Agrupar 5">
            <a:extLst>
              <a:ext uri="{FF2B5EF4-FFF2-40B4-BE49-F238E27FC236}">
                <a16:creationId xmlns:a16="http://schemas.microsoft.com/office/drawing/2014/main" id="{F4BDDE5C-78DF-4BF1-9D8B-C119CB2A7325}"/>
              </a:ext>
            </a:extLst>
          </p:cNvPr>
          <p:cNvGrpSpPr/>
          <p:nvPr/>
        </p:nvGrpSpPr>
        <p:grpSpPr>
          <a:xfrm>
            <a:off x="1475994" y="2892345"/>
            <a:ext cx="6283437" cy="1162649"/>
            <a:chOff x="1475994" y="2892345"/>
            <a:chExt cx="6283437" cy="1162649"/>
          </a:xfrm>
        </p:grpSpPr>
        <p:grpSp>
          <p:nvGrpSpPr>
            <p:cNvPr id="87" name="Agrupar 86">
              <a:extLst>
                <a:ext uri="{FF2B5EF4-FFF2-40B4-BE49-F238E27FC236}">
                  <a16:creationId xmlns:a16="http://schemas.microsoft.com/office/drawing/2014/main" id="{14C17317-35B1-4FC6-BDB3-D6B86EB6CFB8}"/>
                </a:ext>
              </a:extLst>
            </p:cNvPr>
            <p:cNvGrpSpPr/>
            <p:nvPr/>
          </p:nvGrpSpPr>
          <p:grpSpPr>
            <a:xfrm>
              <a:off x="1647444" y="2892345"/>
              <a:ext cx="6036945" cy="481183"/>
              <a:chOff x="1647444" y="2892345"/>
              <a:chExt cx="6036945" cy="481183"/>
            </a:xfrm>
          </p:grpSpPr>
          <p:grpSp>
            <p:nvGrpSpPr>
              <p:cNvPr id="14" name="Agrupar 13">
                <a:extLst>
                  <a:ext uri="{FF2B5EF4-FFF2-40B4-BE49-F238E27FC236}">
                    <a16:creationId xmlns:a16="http://schemas.microsoft.com/office/drawing/2014/main" id="{04DA6A22-262D-4AEA-AB3D-E9624F715BFB}"/>
                  </a:ext>
                </a:extLst>
              </p:cNvPr>
              <p:cNvGrpSpPr/>
              <p:nvPr/>
            </p:nvGrpSpPr>
            <p:grpSpPr>
              <a:xfrm>
                <a:off x="1647444" y="2896362"/>
                <a:ext cx="3835907" cy="440781"/>
                <a:chOff x="1647444" y="2896362"/>
                <a:chExt cx="3835907" cy="440781"/>
              </a:xfrm>
            </p:grpSpPr>
            <p:sp>
              <p:nvSpPr>
                <p:cNvPr id="22" name="Elipse 21">
                  <a:extLst>
                    <a:ext uri="{FF2B5EF4-FFF2-40B4-BE49-F238E27FC236}">
                      <a16:creationId xmlns:a16="http://schemas.microsoft.com/office/drawing/2014/main" id="{950CB94A-3A33-42BE-BB18-0D1FED457122}"/>
                    </a:ext>
                  </a:extLst>
                </p:cNvPr>
                <p:cNvSpPr/>
                <p:nvPr/>
              </p:nvSpPr>
              <p:spPr>
                <a:xfrm>
                  <a:off x="1647444" y="2896362"/>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Elipse 23">
                  <a:extLst>
                    <a:ext uri="{FF2B5EF4-FFF2-40B4-BE49-F238E27FC236}">
                      <a16:creationId xmlns:a16="http://schemas.microsoft.com/office/drawing/2014/main" id="{80D030D2-C0CC-4284-968D-7CE0C677C76E}"/>
                    </a:ext>
                  </a:extLst>
                </p:cNvPr>
                <p:cNvSpPr/>
                <p:nvPr/>
              </p:nvSpPr>
              <p:spPr>
                <a:xfrm>
                  <a:off x="1899920" y="2922496"/>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Elipse 26">
                  <a:extLst>
                    <a:ext uri="{FF2B5EF4-FFF2-40B4-BE49-F238E27FC236}">
                      <a16:creationId xmlns:a16="http://schemas.microsoft.com/office/drawing/2014/main" id="{7DE7DFD4-1112-40AA-B28A-C7187453AD5A}"/>
                    </a:ext>
                  </a:extLst>
                </p:cNvPr>
                <p:cNvSpPr/>
                <p:nvPr/>
              </p:nvSpPr>
              <p:spPr>
                <a:xfrm>
                  <a:off x="2152396" y="2948630"/>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Elipse 29">
                  <a:extLst>
                    <a:ext uri="{FF2B5EF4-FFF2-40B4-BE49-F238E27FC236}">
                      <a16:creationId xmlns:a16="http://schemas.microsoft.com/office/drawing/2014/main" id="{116A56B7-F959-4B7F-8EDF-035EAFAAEB6D}"/>
                    </a:ext>
                  </a:extLst>
                </p:cNvPr>
                <p:cNvSpPr/>
                <p:nvPr/>
              </p:nvSpPr>
              <p:spPr>
                <a:xfrm>
                  <a:off x="2404872" y="2974764"/>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Elipse 31">
                  <a:extLst>
                    <a:ext uri="{FF2B5EF4-FFF2-40B4-BE49-F238E27FC236}">
                      <a16:creationId xmlns:a16="http://schemas.microsoft.com/office/drawing/2014/main" id="{6EC310DD-6962-456A-A630-DFC6648371EB}"/>
                    </a:ext>
                  </a:extLst>
                </p:cNvPr>
                <p:cNvSpPr/>
                <p:nvPr/>
              </p:nvSpPr>
              <p:spPr>
                <a:xfrm>
                  <a:off x="2657348" y="3000898"/>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Elipse 33">
                  <a:extLst>
                    <a:ext uri="{FF2B5EF4-FFF2-40B4-BE49-F238E27FC236}">
                      <a16:creationId xmlns:a16="http://schemas.microsoft.com/office/drawing/2014/main" id="{0402CB1B-1C8E-45B8-AF03-37B4EBBA74A8}"/>
                    </a:ext>
                  </a:extLst>
                </p:cNvPr>
                <p:cNvSpPr/>
                <p:nvPr/>
              </p:nvSpPr>
              <p:spPr>
                <a:xfrm>
                  <a:off x="2909824" y="3027032"/>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Elipse 35">
                  <a:extLst>
                    <a:ext uri="{FF2B5EF4-FFF2-40B4-BE49-F238E27FC236}">
                      <a16:creationId xmlns:a16="http://schemas.microsoft.com/office/drawing/2014/main" id="{68F58083-AF41-4CDB-9EAB-04C54E95A24D}"/>
                    </a:ext>
                  </a:extLst>
                </p:cNvPr>
                <p:cNvSpPr/>
                <p:nvPr/>
              </p:nvSpPr>
              <p:spPr>
                <a:xfrm>
                  <a:off x="3162300" y="3053166"/>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Elipse 37">
                  <a:extLst>
                    <a:ext uri="{FF2B5EF4-FFF2-40B4-BE49-F238E27FC236}">
                      <a16:creationId xmlns:a16="http://schemas.microsoft.com/office/drawing/2014/main" id="{7E8074FD-946F-4CFE-8F5A-4BA369CBCED6}"/>
                    </a:ext>
                  </a:extLst>
                </p:cNvPr>
                <p:cNvSpPr/>
                <p:nvPr/>
              </p:nvSpPr>
              <p:spPr>
                <a:xfrm>
                  <a:off x="3414776" y="3079300"/>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Elipse 39">
                  <a:extLst>
                    <a:ext uri="{FF2B5EF4-FFF2-40B4-BE49-F238E27FC236}">
                      <a16:creationId xmlns:a16="http://schemas.microsoft.com/office/drawing/2014/main" id="{26425858-349C-4337-83B7-55C87D3E5792}"/>
                    </a:ext>
                  </a:extLst>
                </p:cNvPr>
                <p:cNvSpPr/>
                <p:nvPr/>
              </p:nvSpPr>
              <p:spPr>
                <a:xfrm>
                  <a:off x="3667252" y="3105434"/>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Elipse 41">
                  <a:extLst>
                    <a:ext uri="{FF2B5EF4-FFF2-40B4-BE49-F238E27FC236}">
                      <a16:creationId xmlns:a16="http://schemas.microsoft.com/office/drawing/2014/main" id="{8C833FCF-EDDB-44F3-BE06-1FC3AA2CE0B1}"/>
                    </a:ext>
                  </a:extLst>
                </p:cNvPr>
                <p:cNvSpPr/>
                <p:nvPr/>
              </p:nvSpPr>
              <p:spPr>
                <a:xfrm>
                  <a:off x="3919728" y="3131568"/>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Elipse 43">
                  <a:extLst>
                    <a:ext uri="{FF2B5EF4-FFF2-40B4-BE49-F238E27FC236}">
                      <a16:creationId xmlns:a16="http://schemas.microsoft.com/office/drawing/2014/main" id="{20DD235A-EF1B-41B7-ADDC-A83F6349B33B}"/>
                    </a:ext>
                  </a:extLst>
                </p:cNvPr>
                <p:cNvSpPr/>
                <p:nvPr/>
              </p:nvSpPr>
              <p:spPr>
                <a:xfrm>
                  <a:off x="4172204" y="3157702"/>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lipse 45">
                  <a:extLst>
                    <a:ext uri="{FF2B5EF4-FFF2-40B4-BE49-F238E27FC236}">
                      <a16:creationId xmlns:a16="http://schemas.microsoft.com/office/drawing/2014/main" id="{801E6911-9C1C-434B-8E9C-B766D2444C14}"/>
                    </a:ext>
                  </a:extLst>
                </p:cNvPr>
                <p:cNvSpPr/>
                <p:nvPr/>
              </p:nvSpPr>
              <p:spPr>
                <a:xfrm>
                  <a:off x="4424680" y="3183836"/>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Elipse 47">
                  <a:extLst>
                    <a:ext uri="{FF2B5EF4-FFF2-40B4-BE49-F238E27FC236}">
                      <a16:creationId xmlns:a16="http://schemas.microsoft.com/office/drawing/2014/main" id="{3E015CDE-9FA5-4842-916F-9DFCB76C55C8}"/>
                    </a:ext>
                  </a:extLst>
                </p:cNvPr>
                <p:cNvSpPr/>
                <p:nvPr/>
              </p:nvSpPr>
              <p:spPr>
                <a:xfrm>
                  <a:off x="4677156" y="3209970"/>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Elipse 49">
                  <a:extLst>
                    <a:ext uri="{FF2B5EF4-FFF2-40B4-BE49-F238E27FC236}">
                      <a16:creationId xmlns:a16="http://schemas.microsoft.com/office/drawing/2014/main" id="{D81F9E96-368F-4BC6-8126-6906F2D2ABC9}"/>
                    </a:ext>
                  </a:extLst>
                </p:cNvPr>
                <p:cNvSpPr/>
                <p:nvPr/>
              </p:nvSpPr>
              <p:spPr>
                <a:xfrm>
                  <a:off x="4929632" y="3236104"/>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Elipse 52">
                  <a:extLst>
                    <a:ext uri="{FF2B5EF4-FFF2-40B4-BE49-F238E27FC236}">
                      <a16:creationId xmlns:a16="http://schemas.microsoft.com/office/drawing/2014/main" id="{7D7D3D7F-9777-4C99-8AFE-B0680547CEC2}"/>
                    </a:ext>
                  </a:extLst>
                </p:cNvPr>
                <p:cNvSpPr/>
                <p:nvPr/>
              </p:nvSpPr>
              <p:spPr>
                <a:xfrm>
                  <a:off x="5182108" y="3262238"/>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Elipse 55">
                  <a:extLst>
                    <a:ext uri="{FF2B5EF4-FFF2-40B4-BE49-F238E27FC236}">
                      <a16:creationId xmlns:a16="http://schemas.microsoft.com/office/drawing/2014/main" id="{9A17A324-B875-46F1-BA69-B69990212B94}"/>
                    </a:ext>
                  </a:extLst>
                </p:cNvPr>
                <p:cNvSpPr/>
                <p:nvPr/>
              </p:nvSpPr>
              <p:spPr>
                <a:xfrm>
                  <a:off x="5434583" y="3288375"/>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7" name="Agrupar 56">
                <a:extLst>
                  <a:ext uri="{FF2B5EF4-FFF2-40B4-BE49-F238E27FC236}">
                    <a16:creationId xmlns:a16="http://schemas.microsoft.com/office/drawing/2014/main" id="{3F94287B-5CC9-4EA9-B9B1-AB0F4EBFB627}"/>
                  </a:ext>
                </a:extLst>
              </p:cNvPr>
              <p:cNvGrpSpPr/>
              <p:nvPr/>
            </p:nvGrpSpPr>
            <p:grpSpPr>
              <a:xfrm>
                <a:off x="1647444" y="3115688"/>
                <a:ext cx="2068576" cy="257840"/>
                <a:chOff x="1647444" y="2896362"/>
                <a:chExt cx="2068576" cy="257840"/>
              </a:xfrm>
            </p:grpSpPr>
            <p:sp>
              <p:nvSpPr>
                <p:cNvPr id="58" name="Elipse 57">
                  <a:extLst>
                    <a:ext uri="{FF2B5EF4-FFF2-40B4-BE49-F238E27FC236}">
                      <a16:creationId xmlns:a16="http://schemas.microsoft.com/office/drawing/2014/main" id="{6F09EF5D-B375-42EF-BC9E-A414A263FE71}"/>
                    </a:ext>
                  </a:extLst>
                </p:cNvPr>
                <p:cNvSpPr/>
                <p:nvPr/>
              </p:nvSpPr>
              <p:spPr>
                <a:xfrm>
                  <a:off x="1647444" y="2896362"/>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Elipse 58">
                  <a:extLst>
                    <a:ext uri="{FF2B5EF4-FFF2-40B4-BE49-F238E27FC236}">
                      <a16:creationId xmlns:a16="http://schemas.microsoft.com/office/drawing/2014/main" id="{74FA28C0-5CB2-45A2-A1AF-65C838F599C7}"/>
                    </a:ext>
                  </a:extLst>
                </p:cNvPr>
                <p:cNvSpPr/>
                <p:nvPr/>
              </p:nvSpPr>
              <p:spPr>
                <a:xfrm>
                  <a:off x="1899920" y="2922496"/>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Elipse 59">
                  <a:extLst>
                    <a:ext uri="{FF2B5EF4-FFF2-40B4-BE49-F238E27FC236}">
                      <a16:creationId xmlns:a16="http://schemas.microsoft.com/office/drawing/2014/main" id="{1D31F2A1-8BF2-4626-8118-948455642E6C}"/>
                    </a:ext>
                  </a:extLst>
                </p:cNvPr>
                <p:cNvSpPr/>
                <p:nvPr/>
              </p:nvSpPr>
              <p:spPr>
                <a:xfrm>
                  <a:off x="2152396" y="2948630"/>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Elipse 60">
                  <a:extLst>
                    <a:ext uri="{FF2B5EF4-FFF2-40B4-BE49-F238E27FC236}">
                      <a16:creationId xmlns:a16="http://schemas.microsoft.com/office/drawing/2014/main" id="{2A2B78F9-95A3-4CAF-82D9-33A0D5FE9170}"/>
                    </a:ext>
                  </a:extLst>
                </p:cNvPr>
                <p:cNvSpPr/>
                <p:nvPr/>
              </p:nvSpPr>
              <p:spPr>
                <a:xfrm>
                  <a:off x="2404872" y="2974764"/>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Elipse 61">
                  <a:extLst>
                    <a:ext uri="{FF2B5EF4-FFF2-40B4-BE49-F238E27FC236}">
                      <a16:creationId xmlns:a16="http://schemas.microsoft.com/office/drawing/2014/main" id="{F52FF7DB-DA6B-4848-B6CE-97265059E824}"/>
                    </a:ext>
                  </a:extLst>
                </p:cNvPr>
                <p:cNvSpPr/>
                <p:nvPr/>
              </p:nvSpPr>
              <p:spPr>
                <a:xfrm>
                  <a:off x="2657348" y="3000898"/>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Elipse 62">
                  <a:extLst>
                    <a:ext uri="{FF2B5EF4-FFF2-40B4-BE49-F238E27FC236}">
                      <a16:creationId xmlns:a16="http://schemas.microsoft.com/office/drawing/2014/main" id="{C944A91E-053C-4E96-A49B-1B49CD4AB7D6}"/>
                    </a:ext>
                  </a:extLst>
                </p:cNvPr>
                <p:cNvSpPr/>
                <p:nvPr/>
              </p:nvSpPr>
              <p:spPr>
                <a:xfrm>
                  <a:off x="2909824" y="3027032"/>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Elipse 63">
                  <a:extLst>
                    <a:ext uri="{FF2B5EF4-FFF2-40B4-BE49-F238E27FC236}">
                      <a16:creationId xmlns:a16="http://schemas.microsoft.com/office/drawing/2014/main" id="{9174204C-B221-463B-9AF0-7AB454010C23}"/>
                    </a:ext>
                  </a:extLst>
                </p:cNvPr>
                <p:cNvSpPr/>
                <p:nvPr/>
              </p:nvSpPr>
              <p:spPr>
                <a:xfrm>
                  <a:off x="3162300" y="3053166"/>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Elipse 64">
                  <a:extLst>
                    <a:ext uri="{FF2B5EF4-FFF2-40B4-BE49-F238E27FC236}">
                      <a16:creationId xmlns:a16="http://schemas.microsoft.com/office/drawing/2014/main" id="{18E675E9-9395-406F-BDE3-CCB29FEE08CC}"/>
                    </a:ext>
                  </a:extLst>
                </p:cNvPr>
                <p:cNvSpPr/>
                <p:nvPr/>
              </p:nvSpPr>
              <p:spPr>
                <a:xfrm>
                  <a:off x="3414776" y="3079300"/>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Elipse 65">
                  <a:extLst>
                    <a:ext uri="{FF2B5EF4-FFF2-40B4-BE49-F238E27FC236}">
                      <a16:creationId xmlns:a16="http://schemas.microsoft.com/office/drawing/2014/main" id="{C3995839-29B6-4E1A-B7CE-3C5F1B0A9406}"/>
                    </a:ext>
                  </a:extLst>
                </p:cNvPr>
                <p:cNvSpPr/>
                <p:nvPr/>
              </p:nvSpPr>
              <p:spPr>
                <a:xfrm>
                  <a:off x="3667252" y="3105434"/>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6" name="Agrupar 85">
                <a:extLst>
                  <a:ext uri="{FF2B5EF4-FFF2-40B4-BE49-F238E27FC236}">
                    <a16:creationId xmlns:a16="http://schemas.microsoft.com/office/drawing/2014/main" id="{C44F3004-0249-468F-86A3-C62AE82171AB}"/>
                  </a:ext>
                </a:extLst>
              </p:cNvPr>
              <p:cNvGrpSpPr/>
              <p:nvPr/>
            </p:nvGrpSpPr>
            <p:grpSpPr>
              <a:xfrm>
                <a:off x="5806948" y="2892345"/>
                <a:ext cx="1877441" cy="432415"/>
                <a:chOff x="5806948" y="2892345"/>
                <a:chExt cx="1877441" cy="432415"/>
              </a:xfrm>
            </p:grpSpPr>
            <p:sp>
              <p:nvSpPr>
                <p:cNvPr id="74" name="Elipse 73">
                  <a:extLst>
                    <a:ext uri="{FF2B5EF4-FFF2-40B4-BE49-F238E27FC236}">
                      <a16:creationId xmlns:a16="http://schemas.microsoft.com/office/drawing/2014/main" id="{6530D0C8-F6E2-47F5-B3EA-06E3A6EA30E2}"/>
                    </a:ext>
                  </a:extLst>
                </p:cNvPr>
                <p:cNvSpPr/>
                <p:nvPr/>
              </p:nvSpPr>
              <p:spPr>
                <a:xfrm>
                  <a:off x="5806948" y="3275992"/>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Elipse 74">
                  <a:extLst>
                    <a:ext uri="{FF2B5EF4-FFF2-40B4-BE49-F238E27FC236}">
                      <a16:creationId xmlns:a16="http://schemas.microsoft.com/office/drawing/2014/main" id="{86DE821B-45E3-4BED-8D9D-1EE4DF6D272E}"/>
                    </a:ext>
                  </a:extLst>
                </p:cNvPr>
                <p:cNvSpPr/>
                <p:nvPr/>
              </p:nvSpPr>
              <p:spPr>
                <a:xfrm>
                  <a:off x="5973191" y="3241115"/>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Elipse 75">
                  <a:extLst>
                    <a:ext uri="{FF2B5EF4-FFF2-40B4-BE49-F238E27FC236}">
                      <a16:creationId xmlns:a16="http://schemas.microsoft.com/office/drawing/2014/main" id="{79EED72D-1213-4263-A1B3-EB53831FC595}"/>
                    </a:ext>
                  </a:extLst>
                </p:cNvPr>
                <p:cNvSpPr/>
                <p:nvPr/>
              </p:nvSpPr>
              <p:spPr>
                <a:xfrm>
                  <a:off x="6139434" y="3206238"/>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Elipse 76">
                  <a:extLst>
                    <a:ext uri="{FF2B5EF4-FFF2-40B4-BE49-F238E27FC236}">
                      <a16:creationId xmlns:a16="http://schemas.microsoft.com/office/drawing/2014/main" id="{A9396E94-A2D7-4D71-AFA7-9EFFC47C3AEC}"/>
                    </a:ext>
                  </a:extLst>
                </p:cNvPr>
                <p:cNvSpPr/>
                <p:nvPr/>
              </p:nvSpPr>
              <p:spPr>
                <a:xfrm>
                  <a:off x="6305677" y="3171361"/>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Elipse 77">
                  <a:extLst>
                    <a:ext uri="{FF2B5EF4-FFF2-40B4-BE49-F238E27FC236}">
                      <a16:creationId xmlns:a16="http://schemas.microsoft.com/office/drawing/2014/main" id="{9C8B52B5-D7F1-44FA-8492-F5E213B13157}"/>
                    </a:ext>
                  </a:extLst>
                </p:cNvPr>
                <p:cNvSpPr/>
                <p:nvPr/>
              </p:nvSpPr>
              <p:spPr>
                <a:xfrm>
                  <a:off x="6471920" y="3136484"/>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Elipse 78">
                  <a:extLst>
                    <a:ext uri="{FF2B5EF4-FFF2-40B4-BE49-F238E27FC236}">
                      <a16:creationId xmlns:a16="http://schemas.microsoft.com/office/drawing/2014/main" id="{8C063813-0B3B-43D5-BE87-DC6DD6722281}"/>
                    </a:ext>
                  </a:extLst>
                </p:cNvPr>
                <p:cNvSpPr/>
                <p:nvPr/>
              </p:nvSpPr>
              <p:spPr>
                <a:xfrm>
                  <a:off x="6638163" y="3101607"/>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Elipse 79">
                  <a:extLst>
                    <a:ext uri="{FF2B5EF4-FFF2-40B4-BE49-F238E27FC236}">
                      <a16:creationId xmlns:a16="http://schemas.microsoft.com/office/drawing/2014/main" id="{C17D2C37-C50A-49EE-AEC3-54B66F8C0D0D}"/>
                    </a:ext>
                  </a:extLst>
                </p:cNvPr>
                <p:cNvSpPr/>
                <p:nvPr/>
              </p:nvSpPr>
              <p:spPr>
                <a:xfrm>
                  <a:off x="6804406" y="3066730"/>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Elipse 80">
                  <a:extLst>
                    <a:ext uri="{FF2B5EF4-FFF2-40B4-BE49-F238E27FC236}">
                      <a16:creationId xmlns:a16="http://schemas.microsoft.com/office/drawing/2014/main" id="{06C2943A-F978-406F-A12E-59E64B299BC7}"/>
                    </a:ext>
                  </a:extLst>
                </p:cNvPr>
                <p:cNvSpPr/>
                <p:nvPr/>
              </p:nvSpPr>
              <p:spPr>
                <a:xfrm>
                  <a:off x="6970649" y="3031853"/>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Elipse 81">
                  <a:extLst>
                    <a:ext uri="{FF2B5EF4-FFF2-40B4-BE49-F238E27FC236}">
                      <a16:creationId xmlns:a16="http://schemas.microsoft.com/office/drawing/2014/main" id="{C81EACFA-1821-4071-A840-4B12F23DA5D9}"/>
                    </a:ext>
                  </a:extLst>
                </p:cNvPr>
                <p:cNvSpPr/>
                <p:nvPr/>
              </p:nvSpPr>
              <p:spPr>
                <a:xfrm>
                  <a:off x="7136892" y="2996976"/>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Elipse 82">
                  <a:extLst>
                    <a:ext uri="{FF2B5EF4-FFF2-40B4-BE49-F238E27FC236}">
                      <a16:creationId xmlns:a16="http://schemas.microsoft.com/office/drawing/2014/main" id="{E301E812-7A48-412F-B466-1AD2F560E4A1}"/>
                    </a:ext>
                  </a:extLst>
                </p:cNvPr>
                <p:cNvSpPr/>
                <p:nvPr/>
              </p:nvSpPr>
              <p:spPr>
                <a:xfrm>
                  <a:off x="7303135" y="2962099"/>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Elipse 83">
                  <a:extLst>
                    <a:ext uri="{FF2B5EF4-FFF2-40B4-BE49-F238E27FC236}">
                      <a16:creationId xmlns:a16="http://schemas.microsoft.com/office/drawing/2014/main" id="{18D5951D-2F87-4A66-8950-1AB1F44C1874}"/>
                    </a:ext>
                  </a:extLst>
                </p:cNvPr>
                <p:cNvSpPr/>
                <p:nvPr/>
              </p:nvSpPr>
              <p:spPr>
                <a:xfrm>
                  <a:off x="7469378" y="2927222"/>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Elipse 84">
                  <a:extLst>
                    <a:ext uri="{FF2B5EF4-FFF2-40B4-BE49-F238E27FC236}">
                      <a16:creationId xmlns:a16="http://schemas.microsoft.com/office/drawing/2014/main" id="{0C1E4461-8A2F-478D-AE99-4B586FE058E5}"/>
                    </a:ext>
                  </a:extLst>
                </p:cNvPr>
                <p:cNvSpPr/>
                <p:nvPr/>
              </p:nvSpPr>
              <p:spPr>
                <a:xfrm>
                  <a:off x="7635621" y="2892345"/>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 name="Agrupar 3">
              <a:extLst>
                <a:ext uri="{FF2B5EF4-FFF2-40B4-BE49-F238E27FC236}">
                  <a16:creationId xmlns:a16="http://schemas.microsoft.com/office/drawing/2014/main" id="{BA890184-C2E7-412A-A5B2-0184D8C269F3}"/>
                </a:ext>
              </a:extLst>
            </p:cNvPr>
            <p:cNvGrpSpPr/>
            <p:nvPr/>
          </p:nvGrpSpPr>
          <p:grpSpPr>
            <a:xfrm>
              <a:off x="1475994" y="3486161"/>
              <a:ext cx="48768" cy="142113"/>
              <a:chOff x="1475994" y="3486161"/>
              <a:chExt cx="48768" cy="142113"/>
            </a:xfrm>
          </p:grpSpPr>
          <p:sp>
            <p:nvSpPr>
              <p:cNvPr id="49" name="Elipse 48">
                <a:extLst>
                  <a:ext uri="{FF2B5EF4-FFF2-40B4-BE49-F238E27FC236}">
                    <a16:creationId xmlns:a16="http://schemas.microsoft.com/office/drawing/2014/main" id="{CCF32067-CF33-41A7-896B-5BB1465A1EAB}"/>
                  </a:ext>
                </a:extLst>
              </p:cNvPr>
              <p:cNvSpPr/>
              <p:nvPr/>
            </p:nvSpPr>
            <p:spPr>
              <a:xfrm>
                <a:off x="1475994" y="3486161"/>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Elipse 51">
                <a:extLst>
                  <a:ext uri="{FF2B5EF4-FFF2-40B4-BE49-F238E27FC236}">
                    <a16:creationId xmlns:a16="http://schemas.microsoft.com/office/drawing/2014/main" id="{9D95F735-0396-4C1F-AECA-284B258883C5}"/>
                  </a:ext>
                </a:extLst>
              </p:cNvPr>
              <p:cNvSpPr/>
              <p:nvPr/>
            </p:nvSpPr>
            <p:spPr>
              <a:xfrm>
                <a:off x="1475994" y="3579506"/>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 name="Agrupar 53">
              <a:extLst>
                <a:ext uri="{FF2B5EF4-FFF2-40B4-BE49-F238E27FC236}">
                  <a16:creationId xmlns:a16="http://schemas.microsoft.com/office/drawing/2014/main" id="{9A92A17C-83E3-41CC-BE89-F775A9006A48}"/>
                </a:ext>
              </a:extLst>
            </p:cNvPr>
            <p:cNvGrpSpPr/>
            <p:nvPr/>
          </p:nvGrpSpPr>
          <p:grpSpPr>
            <a:xfrm>
              <a:off x="5483351" y="3912881"/>
              <a:ext cx="48768" cy="142113"/>
              <a:chOff x="1475994" y="3486161"/>
              <a:chExt cx="48768" cy="142113"/>
            </a:xfrm>
          </p:grpSpPr>
          <p:sp>
            <p:nvSpPr>
              <p:cNvPr id="67" name="Elipse 66">
                <a:extLst>
                  <a:ext uri="{FF2B5EF4-FFF2-40B4-BE49-F238E27FC236}">
                    <a16:creationId xmlns:a16="http://schemas.microsoft.com/office/drawing/2014/main" id="{446B6098-4757-4C19-AD83-41785A0CAD5C}"/>
                  </a:ext>
                </a:extLst>
              </p:cNvPr>
              <p:cNvSpPr/>
              <p:nvPr/>
            </p:nvSpPr>
            <p:spPr>
              <a:xfrm>
                <a:off x="1475994" y="3486161"/>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Elipse 67">
                <a:extLst>
                  <a:ext uri="{FF2B5EF4-FFF2-40B4-BE49-F238E27FC236}">
                    <a16:creationId xmlns:a16="http://schemas.microsoft.com/office/drawing/2014/main" id="{6C3CDAAA-26A3-4087-A28C-3BC2B3EDD4F5}"/>
                  </a:ext>
                </a:extLst>
              </p:cNvPr>
              <p:cNvSpPr/>
              <p:nvPr/>
            </p:nvSpPr>
            <p:spPr>
              <a:xfrm>
                <a:off x="1475994" y="3579506"/>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9" name="Agrupar 68">
              <a:extLst>
                <a:ext uri="{FF2B5EF4-FFF2-40B4-BE49-F238E27FC236}">
                  <a16:creationId xmlns:a16="http://schemas.microsoft.com/office/drawing/2014/main" id="{2F3F9680-AA75-437A-8C51-29EE78C27084}"/>
                </a:ext>
              </a:extLst>
            </p:cNvPr>
            <p:cNvGrpSpPr/>
            <p:nvPr/>
          </p:nvGrpSpPr>
          <p:grpSpPr>
            <a:xfrm>
              <a:off x="5715761" y="3912881"/>
              <a:ext cx="48768" cy="142113"/>
              <a:chOff x="1475994" y="3486161"/>
              <a:chExt cx="48768" cy="142113"/>
            </a:xfrm>
          </p:grpSpPr>
          <p:sp>
            <p:nvSpPr>
              <p:cNvPr id="70" name="Elipse 69">
                <a:extLst>
                  <a:ext uri="{FF2B5EF4-FFF2-40B4-BE49-F238E27FC236}">
                    <a16:creationId xmlns:a16="http://schemas.microsoft.com/office/drawing/2014/main" id="{AC079948-27A5-4DEC-BC99-3A12333A5F32}"/>
                  </a:ext>
                </a:extLst>
              </p:cNvPr>
              <p:cNvSpPr/>
              <p:nvPr/>
            </p:nvSpPr>
            <p:spPr>
              <a:xfrm>
                <a:off x="1475994" y="3486161"/>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Elipse 70">
                <a:extLst>
                  <a:ext uri="{FF2B5EF4-FFF2-40B4-BE49-F238E27FC236}">
                    <a16:creationId xmlns:a16="http://schemas.microsoft.com/office/drawing/2014/main" id="{5847D084-29EF-442E-BF77-CF25941A353F}"/>
                  </a:ext>
                </a:extLst>
              </p:cNvPr>
              <p:cNvSpPr/>
              <p:nvPr/>
            </p:nvSpPr>
            <p:spPr>
              <a:xfrm>
                <a:off x="1475994" y="3579506"/>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2" name="Agrupar 71">
              <a:extLst>
                <a:ext uri="{FF2B5EF4-FFF2-40B4-BE49-F238E27FC236}">
                  <a16:creationId xmlns:a16="http://schemas.microsoft.com/office/drawing/2014/main" id="{70DC7688-6BBC-4A4D-828C-8823A6D78B27}"/>
                </a:ext>
              </a:extLst>
            </p:cNvPr>
            <p:cNvGrpSpPr/>
            <p:nvPr/>
          </p:nvGrpSpPr>
          <p:grpSpPr>
            <a:xfrm>
              <a:off x="7710663" y="3500829"/>
              <a:ext cx="48768" cy="142113"/>
              <a:chOff x="1475994" y="3486161"/>
              <a:chExt cx="48768" cy="142113"/>
            </a:xfrm>
          </p:grpSpPr>
          <p:sp>
            <p:nvSpPr>
              <p:cNvPr id="73" name="Elipse 72">
                <a:extLst>
                  <a:ext uri="{FF2B5EF4-FFF2-40B4-BE49-F238E27FC236}">
                    <a16:creationId xmlns:a16="http://schemas.microsoft.com/office/drawing/2014/main" id="{CA3888CC-F93F-4FB0-A541-071812350BB3}"/>
                  </a:ext>
                </a:extLst>
              </p:cNvPr>
              <p:cNvSpPr/>
              <p:nvPr/>
            </p:nvSpPr>
            <p:spPr>
              <a:xfrm>
                <a:off x="1475994" y="3486161"/>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Elipse 87">
                <a:extLst>
                  <a:ext uri="{FF2B5EF4-FFF2-40B4-BE49-F238E27FC236}">
                    <a16:creationId xmlns:a16="http://schemas.microsoft.com/office/drawing/2014/main" id="{EE1244E5-91CD-4232-BAC5-A2D9BA05571C}"/>
                  </a:ext>
                </a:extLst>
              </p:cNvPr>
              <p:cNvSpPr/>
              <p:nvPr/>
            </p:nvSpPr>
            <p:spPr>
              <a:xfrm>
                <a:off x="1475994" y="3579506"/>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7" name="Image 5">
            <a:extLst>
              <a:ext uri="{FF2B5EF4-FFF2-40B4-BE49-F238E27FC236}">
                <a16:creationId xmlns:a16="http://schemas.microsoft.com/office/drawing/2014/main" id="{438416E3-8FDE-4E9F-B667-00C5E296C3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656" b="15658"/>
          <a:stretch/>
        </p:blipFill>
        <p:spPr bwMode="auto">
          <a:xfrm>
            <a:off x="6652826" y="763286"/>
            <a:ext cx="2333949" cy="1177937"/>
          </a:xfrm>
          <a:prstGeom prst="rect">
            <a:avLst/>
          </a:prstGeom>
          <a:ln w="12700">
            <a:solidFill>
              <a:srgbClr val="B5013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12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3E75FA92-AF8C-4701-AADF-29B2DB957610}"/>
              </a:ext>
            </a:extLst>
          </p:cNvPr>
          <p:cNvPicPr>
            <a:picLocks noChangeAspect="1"/>
          </p:cNvPicPr>
          <p:nvPr/>
        </p:nvPicPr>
        <p:blipFill>
          <a:blip r:embed="rId2"/>
          <a:stretch>
            <a:fillRect/>
          </a:stretch>
        </p:blipFill>
        <p:spPr>
          <a:xfrm>
            <a:off x="0" y="1420443"/>
            <a:ext cx="9144000" cy="3370990"/>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DAKSOKKEL INSTALLATIE</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23</a:t>
            </a:fld>
            <a:r>
              <a:rPr lang="en-US"/>
              <a:t> |</a:t>
            </a:r>
            <a:endParaRPr lang="fr-FR" dirty="0"/>
          </a:p>
        </p:txBody>
      </p:sp>
      <p:sp>
        <p:nvSpPr>
          <p:cNvPr id="13" name="CaixaDeTexto 12">
            <a:extLst>
              <a:ext uri="{FF2B5EF4-FFF2-40B4-BE49-F238E27FC236}">
                <a16:creationId xmlns:a16="http://schemas.microsoft.com/office/drawing/2014/main" id="{AD38A805-2B5A-4C8F-BE42-BD5B8D7CB864}"/>
              </a:ext>
            </a:extLst>
          </p:cNvPr>
          <p:cNvSpPr txBox="1"/>
          <p:nvPr/>
        </p:nvSpPr>
        <p:spPr>
          <a:xfrm>
            <a:off x="274320" y="931096"/>
            <a:ext cx="5760720" cy="307777"/>
          </a:xfrm>
          <a:prstGeom prst="rect">
            <a:avLst/>
          </a:prstGeom>
          <a:noFill/>
        </p:spPr>
        <p:txBody>
          <a:bodyPr wrap="square" rtlCol="0">
            <a:spAutoFit/>
          </a:bodyPr>
          <a:lstStyle/>
          <a:p>
            <a:pPr>
              <a:spcAft>
                <a:spcPts val="600"/>
              </a:spcAft>
            </a:pPr>
            <a:r>
              <a:rPr lang="nl-NL" sz="1400" dirty="0">
                <a:solidFill>
                  <a:schemeClr val="bg1">
                    <a:lumMod val="50000"/>
                  </a:schemeClr>
                </a:solidFill>
              </a:rPr>
              <a:t>Breng de plafond isolatie weer aan.</a:t>
            </a:r>
            <a:endParaRPr lang="en-GB" sz="1400" dirty="0">
              <a:solidFill>
                <a:schemeClr val="bg1">
                  <a:lumMod val="50000"/>
                </a:schemeClr>
              </a:solidFill>
            </a:endParaRPr>
          </a:p>
        </p:txBody>
      </p:sp>
    </p:spTree>
    <p:extLst>
      <p:ext uri="{BB962C8B-B14F-4D97-AF65-F5344CB8AC3E}">
        <p14:creationId xmlns:p14="http://schemas.microsoft.com/office/powerpoint/2010/main" val="302422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descr="Tela de computador com texto preto sobre fundo branco&#10;&#10;Descrição gerada automaticamente com confiança média">
            <a:extLst>
              <a:ext uri="{FF2B5EF4-FFF2-40B4-BE49-F238E27FC236}">
                <a16:creationId xmlns:a16="http://schemas.microsoft.com/office/drawing/2014/main" id="{7DE4A23F-E91C-4F0B-B46A-DFC87C0C102D}"/>
              </a:ext>
            </a:extLst>
          </p:cNvPr>
          <p:cNvPicPr>
            <a:picLocks noChangeAspect="1"/>
          </p:cNvPicPr>
          <p:nvPr/>
        </p:nvPicPr>
        <p:blipFill>
          <a:blip r:embed="rId2"/>
          <a:stretch>
            <a:fillRect/>
          </a:stretch>
        </p:blipFill>
        <p:spPr>
          <a:xfrm>
            <a:off x="5353789" y="744286"/>
            <a:ext cx="3668080" cy="1534310"/>
          </a:xfrm>
          <a:prstGeom prst="rect">
            <a:avLst/>
          </a:prstGeom>
          <a:ln w="12700">
            <a:solidFill>
              <a:srgbClr val="B50130"/>
            </a:solidFill>
          </a:ln>
        </p:spPr>
      </p:pic>
      <p:sp>
        <p:nvSpPr>
          <p:cNvPr id="17" name="Seta: Dobrada 16">
            <a:extLst>
              <a:ext uri="{FF2B5EF4-FFF2-40B4-BE49-F238E27FC236}">
                <a16:creationId xmlns:a16="http://schemas.microsoft.com/office/drawing/2014/main" id="{0AEF51A3-DE9E-48F8-92DF-F68BD735BA27}"/>
              </a:ext>
            </a:extLst>
          </p:cNvPr>
          <p:cNvSpPr/>
          <p:nvPr/>
        </p:nvSpPr>
        <p:spPr>
          <a:xfrm>
            <a:off x="3174833" y="1128958"/>
            <a:ext cx="2080262" cy="1718469"/>
          </a:xfrm>
          <a:prstGeom prst="bentArrow">
            <a:avLst>
              <a:gd name="adj1" fmla="val 31854"/>
              <a:gd name="adj2" fmla="val 25000"/>
              <a:gd name="adj3" fmla="val 25000"/>
              <a:gd name="adj4" fmla="val 87500"/>
            </a:avLst>
          </a:prstGeom>
          <a:gradFill>
            <a:gsLst>
              <a:gs pos="67000">
                <a:srgbClr val="B50130"/>
              </a:gs>
              <a:gs pos="9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a:xfrm>
            <a:off x="381000" y="540452"/>
            <a:ext cx="8526772" cy="82122"/>
          </a:xfrm>
        </p:spPr>
        <p:txBody>
          <a:bodyPr/>
          <a:lstStyle/>
          <a:p>
            <a:r>
              <a:rPr lang="en-US" dirty="0"/>
              <a:t>DAKSOKKEL INSTALLATIE</a:t>
            </a:r>
          </a:p>
          <a:p>
            <a:endParaRPr lang="en-US" dirty="0"/>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24</a:t>
            </a:fld>
            <a:r>
              <a:rPr lang="en-US"/>
              <a:t> |</a:t>
            </a:r>
            <a:endParaRPr lang="fr-FR" dirty="0"/>
          </a:p>
        </p:txBody>
      </p:sp>
      <p:sp>
        <p:nvSpPr>
          <p:cNvPr id="13" name="CaixaDeTexto 12">
            <a:extLst>
              <a:ext uri="{FF2B5EF4-FFF2-40B4-BE49-F238E27FC236}">
                <a16:creationId xmlns:a16="http://schemas.microsoft.com/office/drawing/2014/main" id="{AD38A805-2B5A-4C8F-BE42-BD5B8D7CB864}"/>
              </a:ext>
            </a:extLst>
          </p:cNvPr>
          <p:cNvSpPr txBox="1"/>
          <p:nvPr/>
        </p:nvSpPr>
        <p:spPr>
          <a:xfrm>
            <a:off x="274320" y="931096"/>
            <a:ext cx="2549903" cy="523220"/>
          </a:xfrm>
          <a:prstGeom prst="rect">
            <a:avLst/>
          </a:prstGeom>
          <a:noFill/>
        </p:spPr>
        <p:txBody>
          <a:bodyPr wrap="square" rtlCol="0">
            <a:spAutoFit/>
          </a:bodyPr>
          <a:lstStyle/>
          <a:p>
            <a:pPr>
              <a:spcAft>
                <a:spcPts val="600"/>
              </a:spcAft>
            </a:pPr>
            <a:r>
              <a:rPr lang="nl-NL" sz="1400" dirty="0">
                <a:solidFill>
                  <a:schemeClr val="bg1">
                    <a:lumMod val="50000"/>
                  </a:schemeClr>
                </a:solidFill>
              </a:rPr>
              <a:t>Installeer de isolatie over de zijpanelen van de daksokkel.</a:t>
            </a:r>
            <a:endParaRPr lang="en-GB" sz="1400" dirty="0">
              <a:solidFill>
                <a:schemeClr val="bg1">
                  <a:lumMod val="50000"/>
                </a:schemeClr>
              </a:solidFill>
            </a:endParaRPr>
          </a:p>
        </p:txBody>
      </p:sp>
      <p:pic>
        <p:nvPicPr>
          <p:cNvPr id="7" name="Imagem 6" descr="Arma de fogo em fundo branco&#10;&#10;Descrição gerada automaticamente com confiança baixa">
            <a:extLst>
              <a:ext uri="{FF2B5EF4-FFF2-40B4-BE49-F238E27FC236}">
                <a16:creationId xmlns:a16="http://schemas.microsoft.com/office/drawing/2014/main" id="{3C42EF36-B3A3-4FDB-9382-8F61B55C50D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2290803"/>
            <a:ext cx="9144000" cy="2852697"/>
          </a:xfrm>
          <a:prstGeom prst="rect">
            <a:avLst/>
          </a:prstGeom>
        </p:spPr>
      </p:pic>
    </p:spTree>
    <p:extLst>
      <p:ext uri="{BB962C8B-B14F-4D97-AF65-F5344CB8AC3E}">
        <p14:creationId xmlns:p14="http://schemas.microsoft.com/office/powerpoint/2010/main" val="3810809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eta: Dobrada 16">
            <a:extLst>
              <a:ext uri="{FF2B5EF4-FFF2-40B4-BE49-F238E27FC236}">
                <a16:creationId xmlns:a16="http://schemas.microsoft.com/office/drawing/2014/main" id="{C1BE3677-EFA4-43B2-AFC3-FF0D6307F992}"/>
              </a:ext>
            </a:extLst>
          </p:cNvPr>
          <p:cNvSpPr/>
          <p:nvPr/>
        </p:nvSpPr>
        <p:spPr>
          <a:xfrm>
            <a:off x="3174833" y="1128958"/>
            <a:ext cx="2080262" cy="1718469"/>
          </a:xfrm>
          <a:prstGeom prst="bentArrow">
            <a:avLst>
              <a:gd name="adj1" fmla="val 31854"/>
              <a:gd name="adj2" fmla="val 25000"/>
              <a:gd name="adj3" fmla="val 25000"/>
              <a:gd name="adj4" fmla="val 87500"/>
            </a:avLst>
          </a:prstGeom>
          <a:gradFill>
            <a:gsLst>
              <a:gs pos="67000">
                <a:srgbClr val="B50130"/>
              </a:gs>
              <a:gs pos="9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8" name="Imagem 17" descr="Tela de computador com texto preto sobre fundo branco&#10;&#10;Descrição gerada automaticamente com confiança baixa">
            <a:extLst>
              <a:ext uri="{FF2B5EF4-FFF2-40B4-BE49-F238E27FC236}">
                <a16:creationId xmlns:a16="http://schemas.microsoft.com/office/drawing/2014/main" id="{EC0D998B-4D79-4ADC-956F-D538580A3375}"/>
              </a:ext>
            </a:extLst>
          </p:cNvPr>
          <p:cNvPicPr>
            <a:picLocks noChangeAspect="1"/>
          </p:cNvPicPr>
          <p:nvPr/>
        </p:nvPicPr>
        <p:blipFill rotWithShape="1">
          <a:blip r:embed="rId2"/>
          <a:srcRect l="17256" t="4154" r="21985" b="28549"/>
          <a:stretch/>
        </p:blipFill>
        <p:spPr>
          <a:xfrm>
            <a:off x="5353790" y="744286"/>
            <a:ext cx="3668080" cy="1534311"/>
          </a:xfrm>
          <a:prstGeom prst="rect">
            <a:avLst/>
          </a:prstGeom>
          <a:ln w="12700">
            <a:solidFill>
              <a:srgbClr val="B50130"/>
            </a:solidFill>
          </a:ln>
        </p:spPr>
      </p:pic>
      <p:pic>
        <p:nvPicPr>
          <p:cNvPr id="8" name="Imagem 7" descr="Interface gráfica do usuário, Diagrama&#10;&#10;Descrição gerada automaticamente">
            <a:extLst>
              <a:ext uri="{FF2B5EF4-FFF2-40B4-BE49-F238E27FC236}">
                <a16:creationId xmlns:a16="http://schemas.microsoft.com/office/drawing/2014/main" id="{2269C33F-872B-4468-9338-1CBB1E50DF6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2258700"/>
            <a:ext cx="9144000" cy="2884800"/>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a:xfrm>
            <a:off x="381000" y="-11313"/>
            <a:ext cx="8526772" cy="363380"/>
          </a:xfrm>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a:xfrm>
            <a:off x="308614" y="473779"/>
            <a:ext cx="8526772" cy="270507"/>
          </a:xfrm>
        </p:spPr>
        <p:txBody>
          <a:bodyPr/>
          <a:lstStyle/>
          <a:p>
            <a:r>
              <a:rPr lang="en-US" dirty="0"/>
              <a:t>DAKSOKKEL INSTALLATIE</a:t>
            </a:r>
          </a:p>
          <a:p>
            <a:endParaRPr lang="en-US" dirty="0"/>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25</a:t>
            </a:fld>
            <a:r>
              <a:rPr lang="en-US"/>
              <a:t> |</a:t>
            </a:r>
            <a:endParaRPr lang="fr-FR" dirty="0"/>
          </a:p>
        </p:txBody>
      </p:sp>
      <p:sp>
        <p:nvSpPr>
          <p:cNvPr id="13" name="CaixaDeTexto 12">
            <a:extLst>
              <a:ext uri="{FF2B5EF4-FFF2-40B4-BE49-F238E27FC236}">
                <a16:creationId xmlns:a16="http://schemas.microsoft.com/office/drawing/2014/main" id="{AD38A805-2B5A-4C8F-BE42-BD5B8D7CB864}"/>
              </a:ext>
            </a:extLst>
          </p:cNvPr>
          <p:cNvSpPr txBox="1"/>
          <p:nvPr/>
        </p:nvSpPr>
        <p:spPr>
          <a:xfrm>
            <a:off x="274320" y="931096"/>
            <a:ext cx="3098800" cy="738664"/>
          </a:xfrm>
          <a:prstGeom prst="rect">
            <a:avLst/>
          </a:prstGeom>
          <a:noFill/>
        </p:spPr>
        <p:txBody>
          <a:bodyPr wrap="square" rtlCol="0">
            <a:spAutoFit/>
          </a:bodyPr>
          <a:lstStyle/>
          <a:p>
            <a:pPr>
              <a:spcAft>
                <a:spcPts val="600"/>
              </a:spcAft>
            </a:pPr>
            <a:r>
              <a:rPr lang="en-GB" sz="1400" dirty="0" err="1">
                <a:solidFill>
                  <a:schemeClr val="bg1">
                    <a:lumMod val="50000"/>
                  </a:schemeClr>
                </a:solidFill>
              </a:rPr>
              <a:t>Dicht</a:t>
            </a:r>
            <a:r>
              <a:rPr lang="en-GB" sz="1400" dirty="0">
                <a:solidFill>
                  <a:schemeClr val="bg1">
                    <a:lumMod val="50000"/>
                  </a:schemeClr>
                </a:solidFill>
              </a:rPr>
              <a:t> de </a:t>
            </a:r>
            <a:r>
              <a:rPr lang="en-GB" sz="1400" dirty="0" err="1">
                <a:solidFill>
                  <a:schemeClr val="bg1">
                    <a:lumMod val="50000"/>
                  </a:schemeClr>
                </a:solidFill>
              </a:rPr>
              <a:t>daksokkel</a:t>
            </a:r>
            <a:r>
              <a:rPr lang="en-GB" sz="1400" dirty="0">
                <a:solidFill>
                  <a:schemeClr val="bg1">
                    <a:lumMod val="50000"/>
                  </a:schemeClr>
                </a:solidFill>
              </a:rPr>
              <a:t> </a:t>
            </a:r>
            <a:r>
              <a:rPr lang="en-GB" sz="1400" dirty="0" err="1">
                <a:solidFill>
                  <a:schemeClr val="bg1">
                    <a:lumMod val="50000"/>
                  </a:schemeClr>
                </a:solidFill>
              </a:rPr>
              <a:t>compleet</a:t>
            </a:r>
            <a:r>
              <a:rPr lang="en-GB" sz="1400" dirty="0">
                <a:solidFill>
                  <a:schemeClr val="bg1">
                    <a:lumMod val="50000"/>
                  </a:schemeClr>
                </a:solidFill>
              </a:rPr>
              <a:t> </a:t>
            </a:r>
            <a:r>
              <a:rPr lang="en-GB" sz="1400" dirty="0" err="1">
                <a:solidFill>
                  <a:schemeClr val="bg1">
                    <a:lumMod val="50000"/>
                  </a:schemeClr>
                </a:solidFill>
              </a:rPr>
              <a:t>af</a:t>
            </a:r>
            <a:r>
              <a:rPr lang="en-GB" sz="1400" dirty="0">
                <a:solidFill>
                  <a:schemeClr val="bg1">
                    <a:lumMod val="50000"/>
                  </a:schemeClr>
                </a:solidFill>
              </a:rPr>
              <a:t> (de </a:t>
            </a:r>
            <a:r>
              <a:rPr lang="en-GB" sz="1400" dirty="0" err="1">
                <a:solidFill>
                  <a:schemeClr val="bg1">
                    <a:lumMod val="50000"/>
                  </a:schemeClr>
                </a:solidFill>
              </a:rPr>
              <a:t>flappen</a:t>
            </a:r>
            <a:r>
              <a:rPr lang="en-GB" sz="1400" dirty="0">
                <a:solidFill>
                  <a:schemeClr val="bg1">
                    <a:lumMod val="50000"/>
                  </a:schemeClr>
                </a:solidFill>
              </a:rPr>
              <a:t> </a:t>
            </a:r>
            <a:r>
              <a:rPr lang="en-GB" sz="1400" dirty="0" err="1">
                <a:solidFill>
                  <a:schemeClr val="bg1">
                    <a:lumMod val="50000"/>
                  </a:schemeClr>
                </a:solidFill>
              </a:rPr>
              <a:t>en</a:t>
            </a:r>
            <a:r>
              <a:rPr lang="en-GB" sz="1400" dirty="0">
                <a:solidFill>
                  <a:schemeClr val="bg1">
                    <a:lumMod val="50000"/>
                  </a:schemeClr>
                </a:solidFill>
              </a:rPr>
              <a:t> de </a:t>
            </a:r>
            <a:r>
              <a:rPr lang="en-GB" sz="1400" dirty="0" err="1">
                <a:solidFill>
                  <a:schemeClr val="bg1">
                    <a:lumMod val="50000"/>
                  </a:schemeClr>
                </a:solidFill>
              </a:rPr>
              <a:t>verbindingen</a:t>
            </a:r>
            <a:r>
              <a:rPr lang="en-GB" sz="1400" dirty="0">
                <a:solidFill>
                  <a:schemeClr val="bg1">
                    <a:lumMod val="50000"/>
                  </a:schemeClr>
                </a:solidFill>
              </a:rPr>
              <a:t> </a:t>
            </a:r>
            <a:r>
              <a:rPr lang="en-GB" sz="1400" dirty="0" err="1">
                <a:solidFill>
                  <a:schemeClr val="bg1">
                    <a:lumMod val="50000"/>
                  </a:schemeClr>
                </a:solidFill>
              </a:rPr>
              <a:t>bedekkend</a:t>
            </a:r>
            <a:r>
              <a:rPr lang="en-GB" sz="1400" dirty="0">
                <a:solidFill>
                  <a:schemeClr val="bg1">
                    <a:lumMod val="50000"/>
                  </a:schemeClr>
                </a:solidFill>
              </a:rPr>
              <a:t>) met </a:t>
            </a:r>
            <a:r>
              <a:rPr lang="en-GB" sz="1400" dirty="0" err="1">
                <a:solidFill>
                  <a:schemeClr val="bg1">
                    <a:lumMod val="50000"/>
                  </a:schemeClr>
                </a:solidFill>
              </a:rPr>
              <a:t>afdichtingskit</a:t>
            </a:r>
            <a:endParaRPr lang="en-GB" sz="1400" dirty="0">
              <a:solidFill>
                <a:schemeClr val="bg1">
                  <a:lumMod val="50000"/>
                </a:schemeClr>
              </a:solidFill>
            </a:endParaRPr>
          </a:p>
        </p:txBody>
      </p:sp>
    </p:spTree>
    <p:extLst>
      <p:ext uri="{BB962C8B-B14F-4D97-AF65-F5344CB8AC3E}">
        <p14:creationId xmlns:p14="http://schemas.microsoft.com/office/powerpoint/2010/main" val="99755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Uma imagem contendo serra elétrica, mesa, cama&#10;&#10;Descrição gerada automaticamente">
            <a:extLst>
              <a:ext uri="{FF2B5EF4-FFF2-40B4-BE49-F238E27FC236}">
                <a16:creationId xmlns:a16="http://schemas.microsoft.com/office/drawing/2014/main" id="{86B70569-C426-4A66-9A02-103B58718AF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315497" y="3066665"/>
            <a:ext cx="6828503" cy="2069462"/>
          </a:xfrm>
          <a:prstGeom prst="rect">
            <a:avLst/>
          </a:prstGeom>
        </p:spPr>
      </p:pic>
      <p:sp>
        <p:nvSpPr>
          <p:cNvPr id="4" name="Espaço Reservado para Data 3">
            <a:extLst>
              <a:ext uri="{FF2B5EF4-FFF2-40B4-BE49-F238E27FC236}">
                <a16:creationId xmlns:a16="http://schemas.microsoft.com/office/drawing/2014/main" id="{D1B8D4A6-FB15-4368-B05F-9267FA14727E}"/>
              </a:ext>
            </a:extLst>
          </p:cNvPr>
          <p:cNvSpPr>
            <a:spLocks noGrp="1"/>
          </p:cNvSpPr>
          <p:nvPr>
            <p:ph type="dt" sz="half" idx="2"/>
          </p:nvPr>
        </p:nvSpPr>
        <p:spPr/>
        <p:txBody>
          <a:bodyPr/>
          <a:lstStyle/>
          <a:p>
            <a:fld id="{92EC39F2-7773-9641-957D-47E9D005E398}" type="datetime1">
              <a:rPr lang="fr-FR" smtClean="0"/>
              <a:t>08/11/2021</a:t>
            </a:fld>
            <a:endParaRPr lang="fr-FR" dirty="0"/>
          </a:p>
        </p:txBody>
      </p:sp>
      <p:sp>
        <p:nvSpPr>
          <p:cNvPr id="5" name="Espaço Reservado para Número de Slide 4">
            <a:extLst>
              <a:ext uri="{FF2B5EF4-FFF2-40B4-BE49-F238E27FC236}">
                <a16:creationId xmlns:a16="http://schemas.microsoft.com/office/drawing/2014/main" id="{4A622697-9743-454D-88EE-66ED8594960B}"/>
              </a:ext>
            </a:extLst>
          </p:cNvPr>
          <p:cNvSpPr>
            <a:spLocks noGrp="1"/>
          </p:cNvSpPr>
          <p:nvPr>
            <p:ph type="sldNum" sz="quarter" idx="4"/>
          </p:nvPr>
        </p:nvSpPr>
        <p:spPr/>
        <p:txBody>
          <a:bodyPr/>
          <a:lstStyle/>
          <a:p>
            <a:fld id="{B679D5AC-1C0B-9841-873A-C169B35CF2CF}" type="slidenum">
              <a:rPr lang="fr-FR" smtClean="0"/>
              <a:pPr/>
              <a:t>26</a:t>
            </a:fld>
            <a:r>
              <a:rPr lang="en-US"/>
              <a:t> |</a:t>
            </a:r>
            <a:endParaRPr lang="fr-FR" dirty="0"/>
          </a:p>
        </p:txBody>
      </p:sp>
      <p:sp>
        <p:nvSpPr>
          <p:cNvPr id="6" name="Título 1">
            <a:extLst>
              <a:ext uri="{FF2B5EF4-FFF2-40B4-BE49-F238E27FC236}">
                <a16:creationId xmlns:a16="http://schemas.microsoft.com/office/drawing/2014/main" id="{22F82E4B-1626-4FC3-B3C7-AB99913433F6}"/>
              </a:ext>
            </a:extLst>
          </p:cNvPr>
          <p:cNvSpPr>
            <a:spLocks noGrp="1"/>
          </p:cNvSpPr>
          <p:nvPr>
            <p:ph type="title"/>
          </p:nvPr>
        </p:nvSpPr>
        <p:spPr>
          <a:xfrm>
            <a:off x="381000" y="-11313"/>
            <a:ext cx="8526772" cy="363380"/>
          </a:xfrm>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7" name="Subtítulo 2">
            <a:extLst>
              <a:ext uri="{FF2B5EF4-FFF2-40B4-BE49-F238E27FC236}">
                <a16:creationId xmlns:a16="http://schemas.microsoft.com/office/drawing/2014/main" id="{F7D907BD-8123-42EE-A664-C16963C49F21}"/>
              </a:ext>
            </a:extLst>
          </p:cNvPr>
          <p:cNvSpPr>
            <a:spLocks noGrp="1"/>
          </p:cNvSpPr>
          <p:nvPr>
            <p:ph type="subTitle" idx="14"/>
          </p:nvPr>
        </p:nvSpPr>
        <p:spPr>
          <a:xfrm>
            <a:off x="381000" y="352067"/>
            <a:ext cx="8526772" cy="270507"/>
          </a:xfrm>
        </p:spPr>
        <p:txBody>
          <a:bodyPr/>
          <a:lstStyle/>
          <a:p>
            <a:r>
              <a:rPr lang="en-US" dirty="0"/>
              <a:t>DAKSOKKEL INSTALLATIE</a:t>
            </a:r>
          </a:p>
        </p:txBody>
      </p:sp>
      <p:pic>
        <p:nvPicPr>
          <p:cNvPr id="11" name="Imagem 10" descr="Uma imagem contendo Gráfico&#10;&#10;Descrição gerada automaticamente">
            <a:extLst>
              <a:ext uri="{FF2B5EF4-FFF2-40B4-BE49-F238E27FC236}">
                <a16:creationId xmlns:a16="http://schemas.microsoft.com/office/drawing/2014/main" id="{F447CB07-29C2-4F3F-A365-A03D54CBFD7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622574"/>
            <a:ext cx="6400800" cy="3035673"/>
          </a:xfrm>
          <a:prstGeom prst="rect">
            <a:avLst/>
          </a:prstGeom>
        </p:spPr>
      </p:pic>
      <p:sp>
        <p:nvSpPr>
          <p:cNvPr id="13" name="Triângulo isósceles 12">
            <a:extLst>
              <a:ext uri="{FF2B5EF4-FFF2-40B4-BE49-F238E27FC236}">
                <a16:creationId xmlns:a16="http://schemas.microsoft.com/office/drawing/2014/main" id="{3E8364D7-A80D-4B51-87DD-A8464ABF09F5}"/>
              </a:ext>
            </a:extLst>
          </p:cNvPr>
          <p:cNvSpPr/>
          <p:nvPr/>
        </p:nvSpPr>
        <p:spPr>
          <a:xfrm rot="10193765">
            <a:off x="3327176" y="3147169"/>
            <a:ext cx="2391236" cy="366030"/>
          </a:xfrm>
          <a:prstGeom prst="triangle">
            <a:avLst>
              <a:gd name="adj" fmla="val 37021"/>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orma Livre: Forma 18">
            <a:extLst>
              <a:ext uri="{FF2B5EF4-FFF2-40B4-BE49-F238E27FC236}">
                <a16:creationId xmlns:a16="http://schemas.microsoft.com/office/drawing/2014/main" id="{B0B90D05-DA79-481C-959E-D55D98C3B086}"/>
              </a:ext>
            </a:extLst>
          </p:cNvPr>
          <p:cNvSpPr/>
          <p:nvPr/>
        </p:nvSpPr>
        <p:spPr>
          <a:xfrm>
            <a:off x="4644390" y="3749040"/>
            <a:ext cx="918210" cy="1333500"/>
          </a:xfrm>
          <a:custGeom>
            <a:avLst/>
            <a:gdLst>
              <a:gd name="connsiteX0" fmla="*/ 0 w 918210"/>
              <a:gd name="connsiteY0" fmla="*/ 144780 h 1333500"/>
              <a:gd name="connsiteX1" fmla="*/ 918210 w 918210"/>
              <a:gd name="connsiteY1" fmla="*/ 0 h 1333500"/>
              <a:gd name="connsiteX2" fmla="*/ 918210 w 918210"/>
              <a:gd name="connsiteY2" fmla="*/ 1188720 h 1333500"/>
              <a:gd name="connsiteX3" fmla="*/ 0 w 918210"/>
              <a:gd name="connsiteY3" fmla="*/ 1333500 h 1333500"/>
              <a:gd name="connsiteX4" fmla="*/ 0 w 918210"/>
              <a:gd name="connsiteY4" fmla="*/ 144780 h 133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210" h="1333500">
                <a:moveTo>
                  <a:pt x="0" y="144780"/>
                </a:moveTo>
                <a:lnTo>
                  <a:pt x="918210" y="0"/>
                </a:lnTo>
                <a:lnTo>
                  <a:pt x="918210" y="1188720"/>
                </a:lnTo>
                <a:lnTo>
                  <a:pt x="0" y="1333500"/>
                </a:lnTo>
                <a:lnTo>
                  <a:pt x="0" y="144780"/>
                </a:lnTo>
                <a:close/>
              </a:path>
            </a:pathLst>
          </a:custGeom>
          <a:solidFill>
            <a:srgbClr val="FFC000">
              <a:alpha val="71000"/>
            </a:srgbClr>
          </a:solidFill>
          <a:ln w="12700">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3336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out)">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m 33" descr="Imagem de vídeo game&#10;&#10;Descrição gerada automaticamente com confiança baixa">
            <a:extLst>
              <a:ext uri="{FF2B5EF4-FFF2-40B4-BE49-F238E27FC236}">
                <a16:creationId xmlns:a16="http://schemas.microsoft.com/office/drawing/2014/main" id="{D37DAC44-BE9E-49B3-9070-C0C2E4233CC7}"/>
              </a:ext>
            </a:extLst>
          </p:cNvPr>
          <p:cNvPicPr>
            <a:picLocks noChangeAspect="1"/>
          </p:cNvPicPr>
          <p:nvPr/>
        </p:nvPicPr>
        <p:blipFill rotWithShape="1">
          <a:blip r:embed="rId2"/>
          <a:srcRect l="21576"/>
          <a:stretch/>
        </p:blipFill>
        <p:spPr>
          <a:xfrm>
            <a:off x="0" y="654443"/>
            <a:ext cx="6840638" cy="4489057"/>
          </a:xfrm>
          <a:prstGeom prst="rect">
            <a:avLst/>
          </a:prstGeom>
        </p:spPr>
      </p:pic>
      <p:sp>
        <p:nvSpPr>
          <p:cNvPr id="4" name="Espaço Reservado para Data 3">
            <a:extLst>
              <a:ext uri="{FF2B5EF4-FFF2-40B4-BE49-F238E27FC236}">
                <a16:creationId xmlns:a16="http://schemas.microsoft.com/office/drawing/2014/main" id="{D1B8D4A6-FB15-4368-B05F-9267FA14727E}"/>
              </a:ext>
            </a:extLst>
          </p:cNvPr>
          <p:cNvSpPr>
            <a:spLocks noGrp="1"/>
          </p:cNvSpPr>
          <p:nvPr>
            <p:ph type="dt" sz="half" idx="2"/>
          </p:nvPr>
        </p:nvSpPr>
        <p:spPr/>
        <p:txBody>
          <a:bodyPr/>
          <a:lstStyle/>
          <a:p>
            <a:fld id="{92EC39F2-7773-9641-957D-47E9D005E398}" type="datetime1">
              <a:rPr lang="fr-FR" smtClean="0"/>
              <a:t>08/11/2021</a:t>
            </a:fld>
            <a:endParaRPr lang="fr-FR" dirty="0"/>
          </a:p>
        </p:txBody>
      </p:sp>
      <p:sp>
        <p:nvSpPr>
          <p:cNvPr id="5" name="Espaço Reservado para Número de Slide 4">
            <a:extLst>
              <a:ext uri="{FF2B5EF4-FFF2-40B4-BE49-F238E27FC236}">
                <a16:creationId xmlns:a16="http://schemas.microsoft.com/office/drawing/2014/main" id="{4A622697-9743-454D-88EE-66ED8594960B}"/>
              </a:ext>
            </a:extLst>
          </p:cNvPr>
          <p:cNvSpPr>
            <a:spLocks noGrp="1"/>
          </p:cNvSpPr>
          <p:nvPr>
            <p:ph type="sldNum" sz="quarter" idx="4"/>
          </p:nvPr>
        </p:nvSpPr>
        <p:spPr/>
        <p:txBody>
          <a:bodyPr/>
          <a:lstStyle/>
          <a:p>
            <a:fld id="{B679D5AC-1C0B-9841-873A-C169B35CF2CF}" type="slidenum">
              <a:rPr lang="fr-FR" smtClean="0"/>
              <a:pPr/>
              <a:t>27</a:t>
            </a:fld>
            <a:r>
              <a:rPr lang="en-US"/>
              <a:t> |</a:t>
            </a:r>
            <a:endParaRPr lang="fr-FR" dirty="0"/>
          </a:p>
        </p:txBody>
      </p:sp>
      <p:sp>
        <p:nvSpPr>
          <p:cNvPr id="6" name="Título 1">
            <a:extLst>
              <a:ext uri="{FF2B5EF4-FFF2-40B4-BE49-F238E27FC236}">
                <a16:creationId xmlns:a16="http://schemas.microsoft.com/office/drawing/2014/main" id="{22F82E4B-1626-4FC3-B3C7-AB99913433F6}"/>
              </a:ext>
            </a:extLst>
          </p:cNvPr>
          <p:cNvSpPr>
            <a:spLocks noGrp="1"/>
          </p:cNvSpPr>
          <p:nvPr>
            <p:ph type="title"/>
          </p:nvPr>
        </p:nvSpPr>
        <p:spPr>
          <a:xfrm>
            <a:off x="381000" y="-11313"/>
            <a:ext cx="8526772" cy="363380"/>
          </a:xfrm>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7" name="Subtítulo 2">
            <a:extLst>
              <a:ext uri="{FF2B5EF4-FFF2-40B4-BE49-F238E27FC236}">
                <a16:creationId xmlns:a16="http://schemas.microsoft.com/office/drawing/2014/main" id="{F7D907BD-8123-42EE-A664-C16963C49F21}"/>
              </a:ext>
            </a:extLst>
          </p:cNvPr>
          <p:cNvSpPr>
            <a:spLocks noGrp="1"/>
          </p:cNvSpPr>
          <p:nvPr>
            <p:ph type="subTitle" idx="14"/>
          </p:nvPr>
        </p:nvSpPr>
        <p:spPr>
          <a:xfrm>
            <a:off x="381000" y="352067"/>
            <a:ext cx="8526772" cy="270507"/>
          </a:xfrm>
        </p:spPr>
        <p:txBody>
          <a:bodyPr/>
          <a:lstStyle/>
          <a:p>
            <a:r>
              <a:rPr lang="en-US" dirty="0"/>
              <a:t>DAKSOKKEL INSTALLATIE</a:t>
            </a:r>
          </a:p>
        </p:txBody>
      </p:sp>
      <p:sp>
        <p:nvSpPr>
          <p:cNvPr id="40" name="CaixaDeTexto 39">
            <a:extLst>
              <a:ext uri="{FF2B5EF4-FFF2-40B4-BE49-F238E27FC236}">
                <a16:creationId xmlns:a16="http://schemas.microsoft.com/office/drawing/2014/main" id="{AD34476D-76E2-422C-A0AC-D3629B60D2D5}"/>
              </a:ext>
            </a:extLst>
          </p:cNvPr>
          <p:cNvSpPr txBox="1"/>
          <p:nvPr/>
        </p:nvSpPr>
        <p:spPr>
          <a:xfrm>
            <a:off x="7045474" y="2781942"/>
            <a:ext cx="1882140" cy="261610"/>
          </a:xfrm>
          <a:prstGeom prst="rect">
            <a:avLst/>
          </a:prstGeom>
          <a:noFill/>
        </p:spPr>
        <p:txBody>
          <a:bodyPr wrap="square" rtlCol="0">
            <a:spAutoFit/>
          </a:bodyPr>
          <a:lstStyle/>
          <a:p>
            <a:pPr>
              <a:spcAft>
                <a:spcPts val="600"/>
              </a:spcAft>
            </a:pPr>
            <a:r>
              <a:rPr lang="en-GB" sz="1100" dirty="0">
                <a:solidFill>
                  <a:schemeClr val="bg1">
                    <a:lumMod val="50000"/>
                  </a:schemeClr>
                </a:solidFill>
              </a:rPr>
              <a:t>AFDICHTING /BRANDSCHOT</a:t>
            </a:r>
          </a:p>
        </p:txBody>
      </p:sp>
      <p:sp>
        <p:nvSpPr>
          <p:cNvPr id="42" name="CaixaDeTexto 41">
            <a:extLst>
              <a:ext uri="{FF2B5EF4-FFF2-40B4-BE49-F238E27FC236}">
                <a16:creationId xmlns:a16="http://schemas.microsoft.com/office/drawing/2014/main" id="{F93CF4C8-3E77-47F6-A952-CD63F50A22D8}"/>
              </a:ext>
            </a:extLst>
          </p:cNvPr>
          <p:cNvSpPr txBox="1"/>
          <p:nvPr/>
        </p:nvSpPr>
        <p:spPr>
          <a:xfrm>
            <a:off x="1610305" y="907410"/>
            <a:ext cx="1215687" cy="261610"/>
          </a:xfrm>
          <a:prstGeom prst="rect">
            <a:avLst/>
          </a:prstGeom>
          <a:noFill/>
        </p:spPr>
        <p:txBody>
          <a:bodyPr wrap="square" rtlCol="0">
            <a:spAutoFit/>
          </a:bodyPr>
          <a:lstStyle/>
          <a:p>
            <a:pPr algn="r">
              <a:spcAft>
                <a:spcPts val="600"/>
              </a:spcAft>
            </a:pPr>
            <a:r>
              <a:rPr lang="en-GB" sz="1100" dirty="0">
                <a:solidFill>
                  <a:schemeClr val="bg1">
                    <a:lumMod val="50000"/>
                  </a:schemeClr>
                </a:solidFill>
              </a:rPr>
              <a:t>DAKSOKKEL</a:t>
            </a:r>
          </a:p>
        </p:txBody>
      </p:sp>
      <p:cxnSp>
        <p:nvCxnSpPr>
          <p:cNvPr id="43" name="Conector reto 42">
            <a:extLst>
              <a:ext uri="{FF2B5EF4-FFF2-40B4-BE49-F238E27FC236}">
                <a16:creationId xmlns:a16="http://schemas.microsoft.com/office/drawing/2014/main" id="{75609362-6A9B-4F51-9076-D0A4BFAC1D26}"/>
              </a:ext>
            </a:extLst>
          </p:cNvPr>
          <p:cNvCxnSpPr>
            <a:cxnSpLocks/>
            <a:endCxn id="42" idx="3"/>
          </p:cNvCxnSpPr>
          <p:nvPr/>
        </p:nvCxnSpPr>
        <p:spPr>
          <a:xfrm flipH="1">
            <a:off x="2825992" y="1038215"/>
            <a:ext cx="1618686" cy="0"/>
          </a:xfrm>
          <a:prstGeom prst="line">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sp>
        <p:nvSpPr>
          <p:cNvPr id="44" name="CaixaDeTexto 43">
            <a:extLst>
              <a:ext uri="{FF2B5EF4-FFF2-40B4-BE49-F238E27FC236}">
                <a16:creationId xmlns:a16="http://schemas.microsoft.com/office/drawing/2014/main" id="{66C0CA93-ECBC-41C2-AAB0-A2102EC1CA3E}"/>
              </a:ext>
            </a:extLst>
          </p:cNvPr>
          <p:cNvSpPr txBox="1"/>
          <p:nvPr/>
        </p:nvSpPr>
        <p:spPr>
          <a:xfrm>
            <a:off x="7124736" y="1529288"/>
            <a:ext cx="1723616" cy="261610"/>
          </a:xfrm>
          <a:prstGeom prst="rect">
            <a:avLst/>
          </a:prstGeom>
          <a:noFill/>
        </p:spPr>
        <p:txBody>
          <a:bodyPr wrap="square" rtlCol="0">
            <a:spAutoFit/>
          </a:bodyPr>
          <a:lstStyle/>
          <a:p>
            <a:pPr>
              <a:spcAft>
                <a:spcPts val="600"/>
              </a:spcAft>
            </a:pPr>
            <a:r>
              <a:rPr lang="en-GB" sz="1100" dirty="0">
                <a:solidFill>
                  <a:schemeClr val="bg1">
                    <a:lumMod val="50000"/>
                  </a:schemeClr>
                </a:solidFill>
              </a:rPr>
              <a:t>DAKSOKKEL ISOLATIE</a:t>
            </a:r>
          </a:p>
        </p:txBody>
      </p:sp>
      <p:sp>
        <p:nvSpPr>
          <p:cNvPr id="49" name="CaixaDeTexto 48">
            <a:extLst>
              <a:ext uri="{FF2B5EF4-FFF2-40B4-BE49-F238E27FC236}">
                <a16:creationId xmlns:a16="http://schemas.microsoft.com/office/drawing/2014/main" id="{35779B31-A9A5-4F69-84FD-3BF028305373}"/>
              </a:ext>
            </a:extLst>
          </p:cNvPr>
          <p:cNvSpPr txBox="1"/>
          <p:nvPr/>
        </p:nvSpPr>
        <p:spPr>
          <a:xfrm>
            <a:off x="479039" y="1787150"/>
            <a:ext cx="1215687" cy="261610"/>
          </a:xfrm>
          <a:prstGeom prst="rect">
            <a:avLst/>
          </a:prstGeom>
          <a:noFill/>
        </p:spPr>
        <p:txBody>
          <a:bodyPr wrap="square" rtlCol="0">
            <a:spAutoFit/>
          </a:bodyPr>
          <a:lstStyle/>
          <a:p>
            <a:pPr>
              <a:spcAft>
                <a:spcPts val="600"/>
              </a:spcAft>
            </a:pPr>
            <a:r>
              <a:rPr lang="pt-BR" sz="1100" dirty="0">
                <a:solidFill>
                  <a:schemeClr val="bg1">
                    <a:lumMod val="50000"/>
                  </a:schemeClr>
                </a:solidFill>
              </a:rPr>
              <a:t>BEKLEDING</a:t>
            </a:r>
            <a:endParaRPr lang="en-GB" sz="1100" dirty="0">
              <a:solidFill>
                <a:schemeClr val="bg1">
                  <a:lumMod val="50000"/>
                </a:schemeClr>
              </a:solidFill>
            </a:endParaRPr>
          </a:p>
        </p:txBody>
      </p:sp>
      <p:sp>
        <p:nvSpPr>
          <p:cNvPr id="50" name="CaixaDeTexto 49">
            <a:extLst>
              <a:ext uri="{FF2B5EF4-FFF2-40B4-BE49-F238E27FC236}">
                <a16:creationId xmlns:a16="http://schemas.microsoft.com/office/drawing/2014/main" id="{7D0B51C9-4499-4759-9E22-F9FE95C1A88A}"/>
              </a:ext>
            </a:extLst>
          </p:cNvPr>
          <p:cNvSpPr txBox="1"/>
          <p:nvPr/>
        </p:nvSpPr>
        <p:spPr>
          <a:xfrm>
            <a:off x="7045474" y="4358252"/>
            <a:ext cx="1555063" cy="261610"/>
          </a:xfrm>
          <a:prstGeom prst="rect">
            <a:avLst/>
          </a:prstGeom>
          <a:noFill/>
        </p:spPr>
        <p:txBody>
          <a:bodyPr wrap="square" rtlCol="0">
            <a:spAutoFit/>
          </a:bodyPr>
          <a:lstStyle/>
          <a:p>
            <a:pPr>
              <a:spcAft>
                <a:spcPts val="600"/>
              </a:spcAft>
            </a:pPr>
            <a:r>
              <a:rPr lang="pt-BR" sz="1100" dirty="0">
                <a:solidFill>
                  <a:schemeClr val="bg1">
                    <a:lumMod val="50000"/>
                  </a:schemeClr>
                </a:solidFill>
              </a:rPr>
              <a:t>GEBOUW FRAME</a:t>
            </a:r>
            <a:endParaRPr lang="en-GB" sz="1100" dirty="0">
              <a:solidFill>
                <a:schemeClr val="bg1">
                  <a:lumMod val="50000"/>
                </a:schemeClr>
              </a:solidFill>
            </a:endParaRPr>
          </a:p>
        </p:txBody>
      </p:sp>
      <p:cxnSp>
        <p:nvCxnSpPr>
          <p:cNvPr id="51" name="Conector: Angulado 50">
            <a:extLst>
              <a:ext uri="{FF2B5EF4-FFF2-40B4-BE49-F238E27FC236}">
                <a16:creationId xmlns:a16="http://schemas.microsoft.com/office/drawing/2014/main" id="{0A719094-F377-4021-B2E3-A5BCB572C218}"/>
              </a:ext>
            </a:extLst>
          </p:cNvPr>
          <p:cNvCxnSpPr>
            <a:cxnSpLocks/>
            <a:stCxn id="49" idx="1"/>
          </p:cNvCxnSpPr>
          <p:nvPr/>
        </p:nvCxnSpPr>
        <p:spPr>
          <a:xfrm rot="10800000" flipV="1">
            <a:off x="181659" y="1917955"/>
            <a:ext cx="297381" cy="2793438"/>
          </a:xfrm>
          <a:prstGeom prst="bentConnector2">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sp>
        <p:nvSpPr>
          <p:cNvPr id="52" name="CaixaDeTexto 51">
            <a:extLst>
              <a:ext uri="{FF2B5EF4-FFF2-40B4-BE49-F238E27FC236}">
                <a16:creationId xmlns:a16="http://schemas.microsoft.com/office/drawing/2014/main" id="{67238A12-D9C8-4886-8CB5-2D11CB6B017D}"/>
              </a:ext>
            </a:extLst>
          </p:cNvPr>
          <p:cNvSpPr txBox="1"/>
          <p:nvPr/>
        </p:nvSpPr>
        <p:spPr>
          <a:xfrm>
            <a:off x="7045474" y="3862485"/>
            <a:ext cx="1368671" cy="261610"/>
          </a:xfrm>
          <a:prstGeom prst="rect">
            <a:avLst/>
          </a:prstGeom>
          <a:noFill/>
        </p:spPr>
        <p:txBody>
          <a:bodyPr wrap="square" rtlCol="0">
            <a:spAutoFit/>
          </a:bodyPr>
          <a:lstStyle/>
          <a:p>
            <a:pPr>
              <a:spcAft>
                <a:spcPts val="600"/>
              </a:spcAft>
            </a:pPr>
            <a:r>
              <a:rPr lang="en-GB" sz="1100" dirty="0">
                <a:solidFill>
                  <a:schemeClr val="bg1">
                    <a:lumMod val="50000"/>
                  </a:schemeClr>
                </a:solidFill>
              </a:rPr>
              <a:t>FLAPPEN</a:t>
            </a:r>
          </a:p>
        </p:txBody>
      </p:sp>
      <p:cxnSp>
        <p:nvCxnSpPr>
          <p:cNvPr id="53" name="Conector reto 52">
            <a:extLst>
              <a:ext uri="{FF2B5EF4-FFF2-40B4-BE49-F238E27FC236}">
                <a16:creationId xmlns:a16="http://schemas.microsoft.com/office/drawing/2014/main" id="{ABFBE147-7777-49A7-ADE6-F18C32985ABD}"/>
              </a:ext>
            </a:extLst>
          </p:cNvPr>
          <p:cNvCxnSpPr>
            <a:cxnSpLocks/>
            <a:stCxn id="52" idx="1"/>
          </p:cNvCxnSpPr>
          <p:nvPr/>
        </p:nvCxnSpPr>
        <p:spPr>
          <a:xfrm flipH="1">
            <a:off x="4139750" y="3993290"/>
            <a:ext cx="2905724" cy="34967"/>
          </a:xfrm>
          <a:prstGeom prst="line">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cxnSp>
        <p:nvCxnSpPr>
          <p:cNvPr id="56" name="Conector: Angulado 55">
            <a:extLst>
              <a:ext uri="{FF2B5EF4-FFF2-40B4-BE49-F238E27FC236}">
                <a16:creationId xmlns:a16="http://schemas.microsoft.com/office/drawing/2014/main" id="{9AC42BBF-8EC4-4EB3-BE89-AA088CF4DB11}"/>
              </a:ext>
            </a:extLst>
          </p:cNvPr>
          <p:cNvCxnSpPr>
            <a:cxnSpLocks/>
            <a:stCxn id="50" idx="1"/>
          </p:cNvCxnSpPr>
          <p:nvPr/>
        </p:nvCxnSpPr>
        <p:spPr>
          <a:xfrm rot="10800000" flipV="1">
            <a:off x="3906070" y="4489056"/>
            <a:ext cx="3139405" cy="536611"/>
          </a:xfrm>
          <a:prstGeom prst="bentConnector3">
            <a:avLst>
              <a:gd name="adj1" fmla="val 3559"/>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cxnSp>
        <p:nvCxnSpPr>
          <p:cNvPr id="76" name="Conector: Angulado 75">
            <a:extLst>
              <a:ext uri="{FF2B5EF4-FFF2-40B4-BE49-F238E27FC236}">
                <a16:creationId xmlns:a16="http://schemas.microsoft.com/office/drawing/2014/main" id="{FBCC4F63-0F37-4511-9155-64100C689DBC}"/>
              </a:ext>
            </a:extLst>
          </p:cNvPr>
          <p:cNvCxnSpPr>
            <a:cxnSpLocks/>
            <a:stCxn id="44" idx="1"/>
          </p:cNvCxnSpPr>
          <p:nvPr/>
        </p:nvCxnSpPr>
        <p:spPr>
          <a:xfrm rot="10800000" flipV="1">
            <a:off x="4050856" y="1660092"/>
            <a:ext cx="3073880" cy="742123"/>
          </a:xfrm>
          <a:prstGeom prst="bentConnector3">
            <a:avLst>
              <a:gd name="adj1" fmla="val 50000"/>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cxnSp>
        <p:nvCxnSpPr>
          <p:cNvPr id="87" name="Conector reto 86">
            <a:extLst>
              <a:ext uri="{FF2B5EF4-FFF2-40B4-BE49-F238E27FC236}">
                <a16:creationId xmlns:a16="http://schemas.microsoft.com/office/drawing/2014/main" id="{DEF7CE1E-0E6E-4F8D-8B90-09B7BF91517D}"/>
              </a:ext>
            </a:extLst>
          </p:cNvPr>
          <p:cNvCxnSpPr>
            <a:cxnSpLocks/>
            <a:stCxn id="40" idx="1"/>
          </p:cNvCxnSpPr>
          <p:nvPr/>
        </p:nvCxnSpPr>
        <p:spPr>
          <a:xfrm flipH="1" flipV="1">
            <a:off x="3535680" y="2890936"/>
            <a:ext cx="3509794" cy="21811"/>
          </a:xfrm>
          <a:prstGeom prst="line">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sp>
        <p:nvSpPr>
          <p:cNvPr id="104" name="CaixaDeTexto 103">
            <a:extLst>
              <a:ext uri="{FF2B5EF4-FFF2-40B4-BE49-F238E27FC236}">
                <a16:creationId xmlns:a16="http://schemas.microsoft.com/office/drawing/2014/main" id="{91C8DA96-6761-4180-8C2E-E203816B32C9}"/>
              </a:ext>
            </a:extLst>
          </p:cNvPr>
          <p:cNvSpPr txBox="1"/>
          <p:nvPr/>
        </p:nvSpPr>
        <p:spPr>
          <a:xfrm>
            <a:off x="890936" y="2207857"/>
            <a:ext cx="1368671" cy="261610"/>
          </a:xfrm>
          <a:prstGeom prst="rect">
            <a:avLst/>
          </a:prstGeom>
          <a:noFill/>
        </p:spPr>
        <p:txBody>
          <a:bodyPr wrap="square" rtlCol="0">
            <a:spAutoFit/>
          </a:bodyPr>
          <a:lstStyle/>
          <a:p>
            <a:pPr>
              <a:spcAft>
                <a:spcPts val="600"/>
              </a:spcAft>
            </a:pPr>
            <a:r>
              <a:rPr lang="en-GB" sz="1100" dirty="0">
                <a:solidFill>
                  <a:schemeClr val="bg1">
                    <a:lumMod val="50000"/>
                  </a:schemeClr>
                </a:solidFill>
              </a:rPr>
              <a:t>DAKISOLATIE</a:t>
            </a:r>
          </a:p>
        </p:txBody>
      </p:sp>
      <p:cxnSp>
        <p:nvCxnSpPr>
          <p:cNvPr id="105" name="Conector: Angulado 104">
            <a:extLst>
              <a:ext uri="{FF2B5EF4-FFF2-40B4-BE49-F238E27FC236}">
                <a16:creationId xmlns:a16="http://schemas.microsoft.com/office/drawing/2014/main" id="{0F80CE0B-FCC9-4025-A219-CDA3ACBFDC5C}"/>
              </a:ext>
            </a:extLst>
          </p:cNvPr>
          <p:cNvCxnSpPr>
            <a:cxnSpLocks/>
            <a:stCxn id="104" idx="1"/>
          </p:cNvCxnSpPr>
          <p:nvPr/>
        </p:nvCxnSpPr>
        <p:spPr>
          <a:xfrm rot="10800000" flipV="1">
            <a:off x="686100" y="2338661"/>
            <a:ext cx="204837" cy="1431253"/>
          </a:xfrm>
          <a:prstGeom prst="bentConnector2">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8778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m 33" descr="Imagem de vídeo game&#10;&#10;Descrição gerada automaticamente com confiança baixa">
            <a:extLst>
              <a:ext uri="{FF2B5EF4-FFF2-40B4-BE49-F238E27FC236}">
                <a16:creationId xmlns:a16="http://schemas.microsoft.com/office/drawing/2014/main" id="{D37DAC44-BE9E-49B3-9070-C0C2E4233CC7}"/>
              </a:ext>
            </a:extLst>
          </p:cNvPr>
          <p:cNvPicPr>
            <a:picLocks noChangeAspect="1"/>
          </p:cNvPicPr>
          <p:nvPr/>
        </p:nvPicPr>
        <p:blipFill rotWithShape="1">
          <a:blip r:embed="rId2"/>
          <a:srcRect l="21576"/>
          <a:stretch/>
        </p:blipFill>
        <p:spPr>
          <a:xfrm>
            <a:off x="0" y="654443"/>
            <a:ext cx="6840638" cy="4489057"/>
          </a:xfrm>
          <a:prstGeom prst="rect">
            <a:avLst/>
          </a:prstGeom>
        </p:spPr>
      </p:pic>
      <p:sp>
        <p:nvSpPr>
          <p:cNvPr id="4" name="Espaço Reservado para Data 3">
            <a:extLst>
              <a:ext uri="{FF2B5EF4-FFF2-40B4-BE49-F238E27FC236}">
                <a16:creationId xmlns:a16="http://schemas.microsoft.com/office/drawing/2014/main" id="{D1B8D4A6-FB15-4368-B05F-9267FA14727E}"/>
              </a:ext>
            </a:extLst>
          </p:cNvPr>
          <p:cNvSpPr>
            <a:spLocks noGrp="1"/>
          </p:cNvSpPr>
          <p:nvPr>
            <p:ph type="dt" sz="half" idx="2"/>
          </p:nvPr>
        </p:nvSpPr>
        <p:spPr/>
        <p:txBody>
          <a:bodyPr/>
          <a:lstStyle/>
          <a:p>
            <a:fld id="{92EC39F2-7773-9641-957D-47E9D005E398}" type="datetime1">
              <a:rPr lang="fr-FR" smtClean="0"/>
              <a:t>08/11/2021</a:t>
            </a:fld>
            <a:endParaRPr lang="fr-FR" dirty="0"/>
          </a:p>
        </p:txBody>
      </p:sp>
      <p:sp>
        <p:nvSpPr>
          <p:cNvPr id="5" name="Espaço Reservado para Número de Slide 4">
            <a:extLst>
              <a:ext uri="{FF2B5EF4-FFF2-40B4-BE49-F238E27FC236}">
                <a16:creationId xmlns:a16="http://schemas.microsoft.com/office/drawing/2014/main" id="{4A622697-9743-454D-88EE-66ED8594960B}"/>
              </a:ext>
            </a:extLst>
          </p:cNvPr>
          <p:cNvSpPr>
            <a:spLocks noGrp="1"/>
          </p:cNvSpPr>
          <p:nvPr>
            <p:ph type="sldNum" sz="quarter" idx="4"/>
          </p:nvPr>
        </p:nvSpPr>
        <p:spPr/>
        <p:txBody>
          <a:bodyPr/>
          <a:lstStyle/>
          <a:p>
            <a:fld id="{B679D5AC-1C0B-9841-873A-C169B35CF2CF}" type="slidenum">
              <a:rPr lang="fr-FR" smtClean="0"/>
              <a:pPr/>
              <a:t>28</a:t>
            </a:fld>
            <a:r>
              <a:rPr lang="en-US"/>
              <a:t> |</a:t>
            </a:r>
            <a:endParaRPr lang="fr-FR" dirty="0"/>
          </a:p>
        </p:txBody>
      </p:sp>
      <p:sp>
        <p:nvSpPr>
          <p:cNvPr id="6" name="Título 1">
            <a:extLst>
              <a:ext uri="{FF2B5EF4-FFF2-40B4-BE49-F238E27FC236}">
                <a16:creationId xmlns:a16="http://schemas.microsoft.com/office/drawing/2014/main" id="{22F82E4B-1626-4FC3-B3C7-AB99913433F6}"/>
              </a:ext>
            </a:extLst>
          </p:cNvPr>
          <p:cNvSpPr>
            <a:spLocks noGrp="1"/>
          </p:cNvSpPr>
          <p:nvPr>
            <p:ph type="title"/>
          </p:nvPr>
        </p:nvSpPr>
        <p:spPr>
          <a:xfrm>
            <a:off x="381000" y="-11313"/>
            <a:ext cx="8526772" cy="363380"/>
          </a:xfrm>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7" name="Subtítulo 2">
            <a:extLst>
              <a:ext uri="{FF2B5EF4-FFF2-40B4-BE49-F238E27FC236}">
                <a16:creationId xmlns:a16="http://schemas.microsoft.com/office/drawing/2014/main" id="{F7D907BD-8123-42EE-A664-C16963C49F21}"/>
              </a:ext>
            </a:extLst>
          </p:cNvPr>
          <p:cNvSpPr>
            <a:spLocks noGrp="1"/>
          </p:cNvSpPr>
          <p:nvPr>
            <p:ph type="subTitle" idx="14"/>
          </p:nvPr>
        </p:nvSpPr>
        <p:spPr>
          <a:xfrm>
            <a:off x="381000" y="352067"/>
            <a:ext cx="8526772" cy="270507"/>
          </a:xfrm>
        </p:spPr>
        <p:txBody>
          <a:bodyPr/>
          <a:lstStyle/>
          <a:p>
            <a:r>
              <a:rPr lang="en-US" dirty="0"/>
              <a:t>DAKSOKKEL INSTALLATIE</a:t>
            </a:r>
          </a:p>
        </p:txBody>
      </p:sp>
      <p:sp>
        <p:nvSpPr>
          <p:cNvPr id="40" name="CaixaDeTexto 39">
            <a:extLst>
              <a:ext uri="{FF2B5EF4-FFF2-40B4-BE49-F238E27FC236}">
                <a16:creationId xmlns:a16="http://schemas.microsoft.com/office/drawing/2014/main" id="{AD34476D-76E2-422C-A0AC-D3629B60D2D5}"/>
              </a:ext>
            </a:extLst>
          </p:cNvPr>
          <p:cNvSpPr txBox="1"/>
          <p:nvPr/>
        </p:nvSpPr>
        <p:spPr>
          <a:xfrm>
            <a:off x="7045474" y="2781942"/>
            <a:ext cx="1882140" cy="261610"/>
          </a:xfrm>
          <a:prstGeom prst="rect">
            <a:avLst/>
          </a:prstGeom>
          <a:noFill/>
        </p:spPr>
        <p:txBody>
          <a:bodyPr wrap="square" rtlCol="0">
            <a:spAutoFit/>
          </a:bodyPr>
          <a:lstStyle/>
          <a:p>
            <a:pPr>
              <a:spcAft>
                <a:spcPts val="600"/>
              </a:spcAft>
            </a:pPr>
            <a:r>
              <a:rPr lang="en-GB" sz="1100" dirty="0">
                <a:solidFill>
                  <a:schemeClr val="bg1">
                    <a:lumMod val="50000"/>
                  </a:schemeClr>
                </a:solidFill>
              </a:rPr>
              <a:t>SEALING / FIRE BULKHEAD</a:t>
            </a:r>
          </a:p>
        </p:txBody>
      </p:sp>
      <p:sp>
        <p:nvSpPr>
          <p:cNvPr id="42" name="CaixaDeTexto 41">
            <a:extLst>
              <a:ext uri="{FF2B5EF4-FFF2-40B4-BE49-F238E27FC236}">
                <a16:creationId xmlns:a16="http://schemas.microsoft.com/office/drawing/2014/main" id="{F93CF4C8-3E77-47F6-A952-CD63F50A22D8}"/>
              </a:ext>
            </a:extLst>
          </p:cNvPr>
          <p:cNvSpPr txBox="1"/>
          <p:nvPr/>
        </p:nvSpPr>
        <p:spPr>
          <a:xfrm>
            <a:off x="1610305" y="907410"/>
            <a:ext cx="1215687" cy="261610"/>
          </a:xfrm>
          <a:prstGeom prst="rect">
            <a:avLst/>
          </a:prstGeom>
          <a:noFill/>
        </p:spPr>
        <p:txBody>
          <a:bodyPr wrap="square" rtlCol="0">
            <a:spAutoFit/>
          </a:bodyPr>
          <a:lstStyle/>
          <a:p>
            <a:pPr algn="r">
              <a:spcAft>
                <a:spcPts val="600"/>
              </a:spcAft>
            </a:pPr>
            <a:r>
              <a:rPr lang="en-GB" sz="1100" dirty="0">
                <a:solidFill>
                  <a:schemeClr val="bg1">
                    <a:lumMod val="50000"/>
                  </a:schemeClr>
                </a:solidFill>
              </a:rPr>
              <a:t>DAKSOKKEL</a:t>
            </a:r>
          </a:p>
        </p:txBody>
      </p:sp>
      <p:cxnSp>
        <p:nvCxnSpPr>
          <p:cNvPr id="43" name="Conector reto 42">
            <a:extLst>
              <a:ext uri="{FF2B5EF4-FFF2-40B4-BE49-F238E27FC236}">
                <a16:creationId xmlns:a16="http://schemas.microsoft.com/office/drawing/2014/main" id="{75609362-6A9B-4F51-9076-D0A4BFAC1D26}"/>
              </a:ext>
            </a:extLst>
          </p:cNvPr>
          <p:cNvCxnSpPr>
            <a:cxnSpLocks/>
            <a:endCxn id="42" idx="3"/>
          </p:cNvCxnSpPr>
          <p:nvPr/>
        </p:nvCxnSpPr>
        <p:spPr>
          <a:xfrm flipH="1">
            <a:off x="2825992" y="1038215"/>
            <a:ext cx="1618686" cy="0"/>
          </a:xfrm>
          <a:prstGeom prst="line">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sp>
        <p:nvSpPr>
          <p:cNvPr id="44" name="CaixaDeTexto 43">
            <a:extLst>
              <a:ext uri="{FF2B5EF4-FFF2-40B4-BE49-F238E27FC236}">
                <a16:creationId xmlns:a16="http://schemas.microsoft.com/office/drawing/2014/main" id="{66C0CA93-ECBC-41C2-AAB0-A2102EC1CA3E}"/>
              </a:ext>
            </a:extLst>
          </p:cNvPr>
          <p:cNvSpPr txBox="1"/>
          <p:nvPr/>
        </p:nvSpPr>
        <p:spPr>
          <a:xfrm>
            <a:off x="7124736" y="1529288"/>
            <a:ext cx="1723616" cy="261610"/>
          </a:xfrm>
          <a:prstGeom prst="rect">
            <a:avLst/>
          </a:prstGeom>
          <a:noFill/>
        </p:spPr>
        <p:txBody>
          <a:bodyPr wrap="square" rtlCol="0">
            <a:spAutoFit/>
          </a:bodyPr>
          <a:lstStyle/>
          <a:p>
            <a:pPr>
              <a:spcAft>
                <a:spcPts val="600"/>
              </a:spcAft>
            </a:pPr>
            <a:r>
              <a:rPr lang="en-GB" sz="1100" dirty="0">
                <a:solidFill>
                  <a:schemeClr val="bg1">
                    <a:lumMod val="50000"/>
                  </a:schemeClr>
                </a:solidFill>
              </a:rPr>
              <a:t>ROOF CURB  INSULATION</a:t>
            </a:r>
          </a:p>
        </p:txBody>
      </p:sp>
      <p:sp>
        <p:nvSpPr>
          <p:cNvPr id="49" name="CaixaDeTexto 48">
            <a:extLst>
              <a:ext uri="{FF2B5EF4-FFF2-40B4-BE49-F238E27FC236}">
                <a16:creationId xmlns:a16="http://schemas.microsoft.com/office/drawing/2014/main" id="{35779B31-A9A5-4F69-84FD-3BF028305373}"/>
              </a:ext>
            </a:extLst>
          </p:cNvPr>
          <p:cNvSpPr txBox="1"/>
          <p:nvPr/>
        </p:nvSpPr>
        <p:spPr>
          <a:xfrm>
            <a:off x="479039" y="1787150"/>
            <a:ext cx="1215687" cy="261610"/>
          </a:xfrm>
          <a:prstGeom prst="rect">
            <a:avLst/>
          </a:prstGeom>
          <a:noFill/>
        </p:spPr>
        <p:txBody>
          <a:bodyPr wrap="square" rtlCol="0">
            <a:spAutoFit/>
          </a:bodyPr>
          <a:lstStyle/>
          <a:p>
            <a:pPr>
              <a:spcAft>
                <a:spcPts val="600"/>
              </a:spcAft>
            </a:pPr>
            <a:r>
              <a:rPr lang="pt-BR" sz="1100" dirty="0">
                <a:solidFill>
                  <a:schemeClr val="bg1">
                    <a:lumMod val="50000"/>
                  </a:schemeClr>
                </a:solidFill>
              </a:rPr>
              <a:t>BEKELEDING</a:t>
            </a:r>
            <a:endParaRPr lang="en-GB" sz="1100" dirty="0">
              <a:solidFill>
                <a:schemeClr val="bg1">
                  <a:lumMod val="50000"/>
                </a:schemeClr>
              </a:solidFill>
            </a:endParaRPr>
          </a:p>
        </p:txBody>
      </p:sp>
      <p:sp>
        <p:nvSpPr>
          <p:cNvPr id="50" name="CaixaDeTexto 49">
            <a:extLst>
              <a:ext uri="{FF2B5EF4-FFF2-40B4-BE49-F238E27FC236}">
                <a16:creationId xmlns:a16="http://schemas.microsoft.com/office/drawing/2014/main" id="{7D0B51C9-4499-4759-9E22-F9FE95C1A88A}"/>
              </a:ext>
            </a:extLst>
          </p:cNvPr>
          <p:cNvSpPr txBox="1"/>
          <p:nvPr/>
        </p:nvSpPr>
        <p:spPr>
          <a:xfrm>
            <a:off x="7045474" y="4358252"/>
            <a:ext cx="1555063" cy="261610"/>
          </a:xfrm>
          <a:prstGeom prst="rect">
            <a:avLst/>
          </a:prstGeom>
          <a:noFill/>
        </p:spPr>
        <p:txBody>
          <a:bodyPr wrap="square" rtlCol="0">
            <a:spAutoFit/>
          </a:bodyPr>
          <a:lstStyle/>
          <a:p>
            <a:pPr>
              <a:spcAft>
                <a:spcPts val="600"/>
              </a:spcAft>
            </a:pPr>
            <a:r>
              <a:rPr lang="en-GB" sz="1100" dirty="0">
                <a:solidFill>
                  <a:schemeClr val="bg1">
                    <a:lumMod val="50000"/>
                  </a:schemeClr>
                </a:solidFill>
              </a:rPr>
              <a:t>GEBOUW FRAME</a:t>
            </a:r>
          </a:p>
        </p:txBody>
      </p:sp>
      <p:cxnSp>
        <p:nvCxnSpPr>
          <p:cNvPr id="51" name="Conector: Angulado 50">
            <a:extLst>
              <a:ext uri="{FF2B5EF4-FFF2-40B4-BE49-F238E27FC236}">
                <a16:creationId xmlns:a16="http://schemas.microsoft.com/office/drawing/2014/main" id="{0A719094-F377-4021-B2E3-A5BCB572C218}"/>
              </a:ext>
            </a:extLst>
          </p:cNvPr>
          <p:cNvCxnSpPr>
            <a:cxnSpLocks/>
            <a:stCxn id="49" idx="1"/>
          </p:cNvCxnSpPr>
          <p:nvPr/>
        </p:nvCxnSpPr>
        <p:spPr>
          <a:xfrm rot="10800000" flipV="1">
            <a:off x="181659" y="1917955"/>
            <a:ext cx="297381" cy="2793438"/>
          </a:xfrm>
          <a:prstGeom prst="bentConnector2">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sp>
        <p:nvSpPr>
          <p:cNvPr id="52" name="CaixaDeTexto 51">
            <a:extLst>
              <a:ext uri="{FF2B5EF4-FFF2-40B4-BE49-F238E27FC236}">
                <a16:creationId xmlns:a16="http://schemas.microsoft.com/office/drawing/2014/main" id="{67238A12-D9C8-4886-8CB5-2D11CB6B017D}"/>
              </a:ext>
            </a:extLst>
          </p:cNvPr>
          <p:cNvSpPr txBox="1"/>
          <p:nvPr/>
        </p:nvSpPr>
        <p:spPr>
          <a:xfrm>
            <a:off x="7045474" y="3862485"/>
            <a:ext cx="1368671" cy="261610"/>
          </a:xfrm>
          <a:prstGeom prst="rect">
            <a:avLst/>
          </a:prstGeom>
          <a:noFill/>
        </p:spPr>
        <p:txBody>
          <a:bodyPr wrap="square" rtlCol="0">
            <a:spAutoFit/>
          </a:bodyPr>
          <a:lstStyle/>
          <a:p>
            <a:pPr>
              <a:spcAft>
                <a:spcPts val="600"/>
              </a:spcAft>
            </a:pPr>
            <a:r>
              <a:rPr lang="en-GB" sz="1100" dirty="0">
                <a:solidFill>
                  <a:schemeClr val="bg1">
                    <a:lumMod val="50000"/>
                  </a:schemeClr>
                </a:solidFill>
              </a:rPr>
              <a:t>FLAPPEN</a:t>
            </a:r>
          </a:p>
        </p:txBody>
      </p:sp>
      <p:cxnSp>
        <p:nvCxnSpPr>
          <p:cNvPr id="53" name="Conector reto 52">
            <a:extLst>
              <a:ext uri="{FF2B5EF4-FFF2-40B4-BE49-F238E27FC236}">
                <a16:creationId xmlns:a16="http://schemas.microsoft.com/office/drawing/2014/main" id="{ABFBE147-7777-49A7-ADE6-F18C32985ABD}"/>
              </a:ext>
            </a:extLst>
          </p:cNvPr>
          <p:cNvCxnSpPr>
            <a:cxnSpLocks/>
            <a:stCxn id="52" idx="1"/>
          </p:cNvCxnSpPr>
          <p:nvPr/>
        </p:nvCxnSpPr>
        <p:spPr>
          <a:xfrm flipH="1">
            <a:off x="4139750" y="3993290"/>
            <a:ext cx="2905724" cy="34967"/>
          </a:xfrm>
          <a:prstGeom prst="line">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cxnSp>
        <p:nvCxnSpPr>
          <p:cNvPr id="56" name="Conector: Angulado 55">
            <a:extLst>
              <a:ext uri="{FF2B5EF4-FFF2-40B4-BE49-F238E27FC236}">
                <a16:creationId xmlns:a16="http://schemas.microsoft.com/office/drawing/2014/main" id="{9AC42BBF-8EC4-4EB3-BE89-AA088CF4DB11}"/>
              </a:ext>
            </a:extLst>
          </p:cNvPr>
          <p:cNvCxnSpPr>
            <a:cxnSpLocks/>
            <a:stCxn id="50" idx="1"/>
          </p:cNvCxnSpPr>
          <p:nvPr/>
        </p:nvCxnSpPr>
        <p:spPr>
          <a:xfrm rot="10800000" flipV="1">
            <a:off x="3906070" y="4489056"/>
            <a:ext cx="3139405" cy="536611"/>
          </a:xfrm>
          <a:prstGeom prst="bentConnector3">
            <a:avLst>
              <a:gd name="adj1" fmla="val 3559"/>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cxnSp>
        <p:nvCxnSpPr>
          <p:cNvPr id="76" name="Conector: Angulado 75">
            <a:extLst>
              <a:ext uri="{FF2B5EF4-FFF2-40B4-BE49-F238E27FC236}">
                <a16:creationId xmlns:a16="http://schemas.microsoft.com/office/drawing/2014/main" id="{FBCC4F63-0F37-4511-9155-64100C689DBC}"/>
              </a:ext>
            </a:extLst>
          </p:cNvPr>
          <p:cNvCxnSpPr>
            <a:cxnSpLocks/>
            <a:stCxn id="44" idx="1"/>
          </p:cNvCxnSpPr>
          <p:nvPr/>
        </p:nvCxnSpPr>
        <p:spPr>
          <a:xfrm rot="10800000" flipV="1">
            <a:off x="4050856" y="1660092"/>
            <a:ext cx="3073880" cy="742125"/>
          </a:xfrm>
          <a:prstGeom prst="bentConnector3">
            <a:avLst>
              <a:gd name="adj1" fmla="val 13311"/>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cxnSp>
        <p:nvCxnSpPr>
          <p:cNvPr id="87" name="Conector reto 86">
            <a:extLst>
              <a:ext uri="{FF2B5EF4-FFF2-40B4-BE49-F238E27FC236}">
                <a16:creationId xmlns:a16="http://schemas.microsoft.com/office/drawing/2014/main" id="{DEF7CE1E-0E6E-4F8D-8B90-09B7BF91517D}"/>
              </a:ext>
            </a:extLst>
          </p:cNvPr>
          <p:cNvCxnSpPr>
            <a:cxnSpLocks/>
            <a:stCxn id="40" idx="1"/>
          </p:cNvCxnSpPr>
          <p:nvPr/>
        </p:nvCxnSpPr>
        <p:spPr>
          <a:xfrm flipH="1" flipV="1">
            <a:off x="3535680" y="2890934"/>
            <a:ext cx="3509794" cy="21813"/>
          </a:xfrm>
          <a:prstGeom prst="line">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sp>
        <p:nvSpPr>
          <p:cNvPr id="101" name="Forma Livre: Forma 100">
            <a:extLst>
              <a:ext uri="{FF2B5EF4-FFF2-40B4-BE49-F238E27FC236}">
                <a16:creationId xmlns:a16="http://schemas.microsoft.com/office/drawing/2014/main" id="{BB1BAD90-48AF-4428-89C6-AEA6F6ED3845}"/>
              </a:ext>
            </a:extLst>
          </p:cNvPr>
          <p:cNvSpPr/>
          <p:nvPr/>
        </p:nvSpPr>
        <p:spPr>
          <a:xfrm>
            <a:off x="3863340" y="1569720"/>
            <a:ext cx="320040" cy="2030730"/>
          </a:xfrm>
          <a:custGeom>
            <a:avLst/>
            <a:gdLst>
              <a:gd name="connsiteX0" fmla="*/ 160020 w 320040"/>
              <a:gd name="connsiteY0" fmla="*/ 0 h 2030730"/>
              <a:gd name="connsiteX1" fmla="*/ 160020 w 320040"/>
              <a:gd name="connsiteY1" fmla="*/ 655320 h 2030730"/>
              <a:gd name="connsiteX2" fmla="*/ 0 w 320040"/>
              <a:gd name="connsiteY2" fmla="*/ 643890 h 2030730"/>
              <a:gd name="connsiteX3" fmla="*/ 0 w 320040"/>
              <a:gd name="connsiteY3" fmla="*/ 2007870 h 2030730"/>
              <a:gd name="connsiteX4" fmla="*/ 308610 w 320040"/>
              <a:gd name="connsiteY4" fmla="*/ 2030730 h 2030730"/>
              <a:gd name="connsiteX5" fmla="*/ 308610 w 320040"/>
              <a:gd name="connsiteY5" fmla="*/ 544830 h 2030730"/>
              <a:gd name="connsiteX6" fmla="*/ 320040 w 320040"/>
              <a:gd name="connsiteY6" fmla="*/ 544830 h 2030730"/>
              <a:gd name="connsiteX7" fmla="*/ 320040 w 320040"/>
              <a:gd name="connsiteY7" fmla="*/ 19050 h 2030730"/>
              <a:gd name="connsiteX8" fmla="*/ 160020 w 320040"/>
              <a:gd name="connsiteY8" fmla="*/ 0 h 203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040" h="2030730">
                <a:moveTo>
                  <a:pt x="160020" y="0"/>
                </a:moveTo>
                <a:lnTo>
                  <a:pt x="160020" y="655320"/>
                </a:lnTo>
                <a:lnTo>
                  <a:pt x="0" y="643890"/>
                </a:lnTo>
                <a:lnTo>
                  <a:pt x="0" y="2007870"/>
                </a:lnTo>
                <a:lnTo>
                  <a:pt x="308610" y="2030730"/>
                </a:lnTo>
                <a:lnTo>
                  <a:pt x="308610" y="544830"/>
                </a:lnTo>
                <a:lnTo>
                  <a:pt x="320040" y="544830"/>
                </a:lnTo>
                <a:lnTo>
                  <a:pt x="320040" y="19050"/>
                </a:lnTo>
                <a:lnTo>
                  <a:pt x="160020" y="0"/>
                </a:lnTo>
                <a:close/>
              </a:path>
            </a:pathLst>
          </a:custGeom>
          <a:solidFill>
            <a:srgbClr val="B50130">
              <a:alpha val="54000"/>
            </a:srgbClr>
          </a:solidFill>
          <a:ln w="63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CaixaDeTexto 46">
            <a:extLst>
              <a:ext uri="{FF2B5EF4-FFF2-40B4-BE49-F238E27FC236}">
                <a16:creationId xmlns:a16="http://schemas.microsoft.com/office/drawing/2014/main" id="{F13465FA-1ADD-4339-9EE8-C8C883DBE8CE}"/>
              </a:ext>
            </a:extLst>
          </p:cNvPr>
          <p:cNvSpPr txBox="1"/>
          <p:nvPr/>
        </p:nvSpPr>
        <p:spPr>
          <a:xfrm>
            <a:off x="6917988" y="1532122"/>
            <a:ext cx="2137113" cy="1431161"/>
          </a:xfrm>
          <a:prstGeom prst="rect">
            <a:avLst/>
          </a:prstGeom>
          <a:solidFill>
            <a:srgbClr val="B50130"/>
          </a:solidFill>
          <a:ln>
            <a:solidFill>
              <a:srgbClr val="FFC000"/>
            </a:solidFill>
          </a:ln>
        </p:spPr>
        <p:txBody>
          <a:bodyPr wrap="square" rtlCol="0">
            <a:spAutoFit/>
          </a:bodyPr>
          <a:lstStyle/>
          <a:p>
            <a:pPr algn="ctr">
              <a:spcAft>
                <a:spcPts val="600"/>
              </a:spcAft>
            </a:pPr>
            <a:r>
              <a:rPr lang="nl-NL" sz="1100" b="1" dirty="0">
                <a:solidFill>
                  <a:schemeClr val="bg1"/>
                </a:solidFill>
                <a:effectLst>
                  <a:outerShdw blurRad="38100" dist="38100" dir="2700000" algn="tl">
                    <a:srgbClr val="000000">
                      <a:alpha val="43137"/>
                    </a:srgbClr>
                  </a:outerShdw>
                </a:effectLst>
              </a:rPr>
              <a:t>ISOLATIE DAKSOKKEL</a:t>
            </a:r>
          </a:p>
          <a:p>
            <a:pPr algn="ctr">
              <a:spcAft>
                <a:spcPts val="600"/>
              </a:spcAft>
            </a:pPr>
            <a:r>
              <a:rPr lang="nl-NL" sz="1100" b="1" dirty="0">
                <a:solidFill>
                  <a:schemeClr val="bg1"/>
                </a:solidFill>
                <a:effectLst>
                  <a:outerShdw blurRad="38100" dist="38100" dir="2700000" algn="tl">
                    <a:srgbClr val="000000">
                      <a:alpha val="43137"/>
                    </a:srgbClr>
                  </a:outerShdw>
                </a:effectLst>
              </a:rPr>
              <a:t>ZORG ERVOOR DAT DE ISOLATIE OVER DE ZIJPANELEN VAN DE DAKOPSOKKEL WORDT AANGEBRACHT OM CONDENSATIE TE VOORKOMEN.</a:t>
            </a:r>
          </a:p>
          <a:p>
            <a:pPr algn="ctr">
              <a:spcAft>
                <a:spcPts val="600"/>
              </a:spcAft>
            </a:pPr>
            <a:endParaRPr lang="en-GB" sz="1100" dirty="0">
              <a:solidFill>
                <a:schemeClr val="bg1"/>
              </a:solidFill>
            </a:endParaRPr>
          </a:p>
        </p:txBody>
      </p:sp>
      <p:sp>
        <p:nvSpPr>
          <p:cNvPr id="104" name="CaixaDeTexto 103">
            <a:extLst>
              <a:ext uri="{FF2B5EF4-FFF2-40B4-BE49-F238E27FC236}">
                <a16:creationId xmlns:a16="http://schemas.microsoft.com/office/drawing/2014/main" id="{91C8DA96-6761-4180-8C2E-E203816B32C9}"/>
              </a:ext>
            </a:extLst>
          </p:cNvPr>
          <p:cNvSpPr txBox="1"/>
          <p:nvPr/>
        </p:nvSpPr>
        <p:spPr>
          <a:xfrm>
            <a:off x="890936" y="2207857"/>
            <a:ext cx="1368671" cy="261610"/>
          </a:xfrm>
          <a:prstGeom prst="rect">
            <a:avLst/>
          </a:prstGeom>
          <a:noFill/>
        </p:spPr>
        <p:txBody>
          <a:bodyPr wrap="square" rtlCol="0">
            <a:spAutoFit/>
          </a:bodyPr>
          <a:lstStyle/>
          <a:p>
            <a:pPr>
              <a:spcAft>
                <a:spcPts val="600"/>
              </a:spcAft>
            </a:pPr>
            <a:r>
              <a:rPr lang="en-GB" sz="1100" dirty="0">
                <a:solidFill>
                  <a:schemeClr val="bg1">
                    <a:lumMod val="50000"/>
                  </a:schemeClr>
                </a:solidFill>
              </a:rPr>
              <a:t>DAKISOLATIE</a:t>
            </a:r>
          </a:p>
        </p:txBody>
      </p:sp>
      <p:cxnSp>
        <p:nvCxnSpPr>
          <p:cNvPr id="105" name="Conector: Angulado 104">
            <a:extLst>
              <a:ext uri="{FF2B5EF4-FFF2-40B4-BE49-F238E27FC236}">
                <a16:creationId xmlns:a16="http://schemas.microsoft.com/office/drawing/2014/main" id="{0F80CE0B-FCC9-4025-A219-CDA3ACBFDC5C}"/>
              </a:ext>
            </a:extLst>
          </p:cNvPr>
          <p:cNvCxnSpPr>
            <a:cxnSpLocks/>
            <a:stCxn id="104" idx="1"/>
          </p:cNvCxnSpPr>
          <p:nvPr/>
        </p:nvCxnSpPr>
        <p:spPr>
          <a:xfrm rot="10800000" flipV="1">
            <a:off x="686100" y="2338661"/>
            <a:ext cx="204837" cy="1431253"/>
          </a:xfrm>
          <a:prstGeom prst="bentConnector2">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272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circle(out)">
                                      <p:cBhvr>
                                        <p:cTn id="7" dur="1500"/>
                                        <p:tgtEl>
                                          <p:spTgt spid="101"/>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4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m 23" descr="Imagem de vídeo game&#10;&#10;Descrição gerada automaticamente com confiança baixa">
            <a:extLst>
              <a:ext uri="{FF2B5EF4-FFF2-40B4-BE49-F238E27FC236}">
                <a16:creationId xmlns:a16="http://schemas.microsoft.com/office/drawing/2014/main" id="{FA43A0BE-9B36-4CA4-881D-1FB6CEE01E2E}"/>
              </a:ext>
            </a:extLst>
          </p:cNvPr>
          <p:cNvPicPr>
            <a:picLocks noChangeAspect="1"/>
          </p:cNvPicPr>
          <p:nvPr/>
        </p:nvPicPr>
        <p:blipFill rotWithShape="1">
          <a:blip r:embed="rId2"/>
          <a:srcRect l="21576"/>
          <a:stretch/>
        </p:blipFill>
        <p:spPr>
          <a:xfrm>
            <a:off x="0" y="654443"/>
            <a:ext cx="6840638" cy="4489057"/>
          </a:xfrm>
          <a:prstGeom prst="rect">
            <a:avLst/>
          </a:prstGeom>
        </p:spPr>
      </p:pic>
      <p:sp>
        <p:nvSpPr>
          <p:cNvPr id="4" name="Espaço Reservado para Data 3">
            <a:extLst>
              <a:ext uri="{FF2B5EF4-FFF2-40B4-BE49-F238E27FC236}">
                <a16:creationId xmlns:a16="http://schemas.microsoft.com/office/drawing/2014/main" id="{D1B8D4A6-FB15-4368-B05F-9267FA14727E}"/>
              </a:ext>
            </a:extLst>
          </p:cNvPr>
          <p:cNvSpPr>
            <a:spLocks noGrp="1"/>
          </p:cNvSpPr>
          <p:nvPr>
            <p:ph type="dt" sz="half" idx="2"/>
          </p:nvPr>
        </p:nvSpPr>
        <p:spPr/>
        <p:txBody>
          <a:bodyPr/>
          <a:lstStyle/>
          <a:p>
            <a:fld id="{92EC39F2-7773-9641-957D-47E9D005E398}" type="datetime1">
              <a:rPr lang="fr-FR" smtClean="0"/>
              <a:t>08/11/2021</a:t>
            </a:fld>
            <a:endParaRPr lang="fr-FR" dirty="0"/>
          </a:p>
        </p:txBody>
      </p:sp>
      <p:sp>
        <p:nvSpPr>
          <p:cNvPr id="5" name="Espaço Reservado para Número de Slide 4">
            <a:extLst>
              <a:ext uri="{FF2B5EF4-FFF2-40B4-BE49-F238E27FC236}">
                <a16:creationId xmlns:a16="http://schemas.microsoft.com/office/drawing/2014/main" id="{4A622697-9743-454D-88EE-66ED8594960B}"/>
              </a:ext>
            </a:extLst>
          </p:cNvPr>
          <p:cNvSpPr>
            <a:spLocks noGrp="1"/>
          </p:cNvSpPr>
          <p:nvPr>
            <p:ph type="sldNum" sz="quarter" idx="4"/>
          </p:nvPr>
        </p:nvSpPr>
        <p:spPr/>
        <p:txBody>
          <a:bodyPr/>
          <a:lstStyle/>
          <a:p>
            <a:fld id="{B679D5AC-1C0B-9841-873A-C169B35CF2CF}" type="slidenum">
              <a:rPr lang="fr-FR" smtClean="0"/>
              <a:pPr/>
              <a:t>29</a:t>
            </a:fld>
            <a:r>
              <a:rPr lang="en-US"/>
              <a:t> |</a:t>
            </a:r>
            <a:endParaRPr lang="fr-FR" dirty="0"/>
          </a:p>
        </p:txBody>
      </p:sp>
      <p:sp>
        <p:nvSpPr>
          <p:cNvPr id="6" name="Título 1">
            <a:extLst>
              <a:ext uri="{FF2B5EF4-FFF2-40B4-BE49-F238E27FC236}">
                <a16:creationId xmlns:a16="http://schemas.microsoft.com/office/drawing/2014/main" id="{22F82E4B-1626-4FC3-B3C7-AB99913433F6}"/>
              </a:ext>
            </a:extLst>
          </p:cNvPr>
          <p:cNvSpPr>
            <a:spLocks noGrp="1"/>
          </p:cNvSpPr>
          <p:nvPr>
            <p:ph type="title"/>
          </p:nvPr>
        </p:nvSpPr>
        <p:spPr>
          <a:xfrm>
            <a:off x="381000" y="-11313"/>
            <a:ext cx="8526772" cy="363380"/>
          </a:xfrm>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7" name="Subtítulo 2">
            <a:extLst>
              <a:ext uri="{FF2B5EF4-FFF2-40B4-BE49-F238E27FC236}">
                <a16:creationId xmlns:a16="http://schemas.microsoft.com/office/drawing/2014/main" id="{F7D907BD-8123-42EE-A664-C16963C49F21}"/>
              </a:ext>
            </a:extLst>
          </p:cNvPr>
          <p:cNvSpPr>
            <a:spLocks noGrp="1"/>
          </p:cNvSpPr>
          <p:nvPr>
            <p:ph type="subTitle" idx="14"/>
          </p:nvPr>
        </p:nvSpPr>
        <p:spPr>
          <a:xfrm>
            <a:off x="381000" y="352067"/>
            <a:ext cx="8526772" cy="270507"/>
          </a:xfrm>
        </p:spPr>
        <p:txBody>
          <a:bodyPr/>
          <a:lstStyle/>
          <a:p>
            <a:r>
              <a:rPr lang="en-US" dirty="0"/>
              <a:t>DAKSOKKEL INSTALLATIE</a:t>
            </a:r>
          </a:p>
        </p:txBody>
      </p:sp>
      <p:sp>
        <p:nvSpPr>
          <p:cNvPr id="40" name="CaixaDeTexto 39">
            <a:extLst>
              <a:ext uri="{FF2B5EF4-FFF2-40B4-BE49-F238E27FC236}">
                <a16:creationId xmlns:a16="http://schemas.microsoft.com/office/drawing/2014/main" id="{AD34476D-76E2-422C-A0AC-D3629B60D2D5}"/>
              </a:ext>
            </a:extLst>
          </p:cNvPr>
          <p:cNvSpPr txBox="1"/>
          <p:nvPr/>
        </p:nvSpPr>
        <p:spPr>
          <a:xfrm>
            <a:off x="7045474" y="2781942"/>
            <a:ext cx="1882140" cy="261610"/>
          </a:xfrm>
          <a:prstGeom prst="rect">
            <a:avLst/>
          </a:prstGeom>
          <a:noFill/>
        </p:spPr>
        <p:txBody>
          <a:bodyPr wrap="square" rtlCol="0">
            <a:spAutoFit/>
          </a:bodyPr>
          <a:lstStyle/>
          <a:p>
            <a:pPr>
              <a:spcAft>
                <a:spcPts val="600"/>
              </a:spcAft>
            </a:pPr>
            <a:r>
              <a:rPr lang="en-GB" sz="1100" dirty="0">
                <a:solidFill>
                  <a:schemeClr val="bg1">
                    <a:lumMod val="50000"/>
                  </a:schemeClr>
                </a:solidFill>
              </a:rPr>
              <a:t>SEALING / FIRE BULKHEAD</a:t>
            </a:r>
          </a:p>
        </p:txBody>
      </p:sp>
      <p:sp>
        <p:nvSpPr>
          <p:cNvPr id="44" name="CaixaDeTexto 43">
            <a:extLst>
              <a:ext uri="{FF2B5EF4-FFF2-40B4-BE49-F238E27FC236}">
                <a16:creationId xmlns:a16="http://schemas.microsoft.com/office/drawing/2014/main" id="{66C0CA93-ECBC-41C2-AAB0-A2102EC1CA3E}"/>
              </a:ext>
            </a:extLst>
          </p:cNvPr>
          <p:cNvSpPr txBox="1"/>
          <p:nvPr/>
        </p:nvSpPr>
        <p:spPr>
          <a:xfrm>
            <a:off x="7124736" y="1529288"/>
            <a:ext cx="1723616" cy="261610"/>
          </a:xfrm>
          <a:prstGeom prst="rect">
            <a:avLst/>
          </a:prstGeom>
          <a:noFill/>
        </p:spPr>
        <p:txBody>
          <a:bodyPr wrap="square" rtlCol="0">
            <a:spAutoFit/>
          </a:bodyPr>
          <a:lstStyle/>
          <a:p>
            <a:pPr>
              <a:spcAft>
                <a:spcPts val="600"/>
              </a:spcAft>
            </a:pPr>
            <a:r>
              <a:rPr lang="en-GB" sz="1100" dirty="0">
                <a:solidFill>
                  <a:schemeClr val="bg1">
                    <a:lumMod val="50000"/>
                  </a:schemeClr>
                </a:solidFill>
              </a:rPr>
              <a:t>ISOLATIE DAKSOKKEL</a:t>
            </a:r>
          </a:p>
        </p:txBody>
      </p:sp>
      <p:sp>
        <p:nvSpPr>
          <p:cNvPr id="50" name="CaixaDeTexto 49">
            <a:extLst>
              <a:ext uri="{FF2B5EF4-FFF2-40B4-BE49-F238E27FC236}">
                <a16:creationId xmlns:a16="http://schemas.microsoft.com/office/drawing/2014/main" id="{7D0B51C9-4499-4759-9E22-F9FE95C1A88A}"/>
              </a:ext>
            </a:extLst>
          </p:cNvPr>
          <p:cNvSpPr txBox="1"/>
          <p:nvPr/>
        </p:nvSpPr>
        <p:spPr>
          <a:xfrm>
            <a:off x="7045474" y="4358252"/>
            <a:ext cx="1555063" cy="261610"/>
          </a:xfrm>
          <a:prstGeom prst="rect">
            <a:avLst/>
          </a:prstGeom>
          <a:noFill/>
        </p:spPr>
        <p:txBody>
          <a:bodyPr wrap="square" rtlCol="0">
            <a:spAutoFit/>
          </a:bodyPr>
          <a:lstStyle/>
          <a:p>
            <a:pPr>
              <a:spcAft>
                <a:spcPts val="600"/>
              </a:spcAft>
            </a:pPr>
            <a:r>
              <a:rPr lang="pt-BR" sz="1100" dirty="0">
                <a:solidFill>
                  <a:schemeClr val="bg1">
                    <a:lumMod val="50000"/>
                  </a:schemeClr>
                </a:solidFill>
              </a:rPr>
              <a:t>GEBOUW FRAME</a:t>
            </a:r>
            <a:endParaRPr lang="en-GB" sz="1100" dirty="0">
              <a:solidFill>
                <a:schemeClr val="bg1">
                  <a:lumMod val="50000"/>
                </a:schemeClr>
              </a:solidFill>
            </a:endParaRPr>
          </a:p>
        </p:txBody>
      </p:sp>
      <p:sp>
        <p:nvSpPr>
          <p:cNvPr id="52" name="CaixaDeTexto 51">
            <a:extLst>
              <a:ext uri="{FF2B5EF4-FFF2-40B4-BE49-F238E27FC236}">
                <a16:creationId xmlns:a16="http://schemas.microsoft.com/office/drawing/2014/main" id="{67238A12-D9C8-4886-8CB5-2D11CB6B017D}"/>
              </a:ext>
            </a:extLst>
          </p:cNvPr>
          <p:cNvSpPr txBox="1"/>
          <p:nvPr/>
        </p:nvSpPr>
        <p:spPr>
          <a:xfrm>
            <a:off x="7045474" y="3862485"/>
            <a:ext cx="1368671" cy="261610"/>
          </a:xfrm>
          <a:prstGeom prst="rect">
            <a:avLst/>
          </a:prstGeom>
          <a:noFill/>
        </p:spPr>
        <p:txBody>
          <a:bodyPr wrap="square" rtlCol="0">
            <a:spAutoFit/>
          </a:bodyPr>
          <a:lstStyle/>
          <a:p>
            <a:pPr>
              <a:spcAft>
                <a:spcPts val="600"/>
              </a:spcAft>
            </a:pPr>
            <a:r>
              <a:rPr lang="en-GB" sz="1100" dirty="0">
                <a:solidFill>
                  <a:schemeClr val="bg1">
                    <a:lumMod val="50000"/>
                  </a:schemeClr>
                </a:solidFill>
              </a:rPr>
              <a:t>FLAPPEN</a:t>
            </a:r>
          </a:p>
        </p:txBody>
      </p:sp>
      <p:cxnSp>
        <p:nvCxnSpPr>
          <p:cNvPr id="53" name="Conector reto 52">
            <a:extLst>
              <a:ext uri="{FF2B5EF4-FFF2-40B4-BE49-F238E27FC236}">
                <a16:creationId xmlns:a16="http://schemas.microsoft.com/office/drawing/2014/main" id="{ABFBE147-7777-49A7-ADE6-F18C32985ABD}"/>
              </a:ext>
            </a:extLst>
          </p:cNvPr>
          <p:cNvCxnSpPr>
            <a:cxnSpLocks/>
            <a:stCxn id="52" idx="1"/>
          </p:cNvCxnSpPr>
          <p:nvPr/>
        </p:nvCxnSpPr>
        <p:spPr>
          <a:xfrm flipH="1">
            <a:off x="4139750" y="3993290"/>
            <a:ext cx="2905724" cy="34967"/>
          </a:xfrm>
          <a:prstGeom prst="line">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cxnSp>
        <p:nvCxnSpPr>
          <p:cNvPr id="56" name="Conector: Angulado 55">
            <a:extLst>
              <a:ext uri="{FF2B5EF4-FFF2-40B4-BE49-F238E27FC236}">
                <a16:creationId xmlns:a16="http://schemas.microsoft.com/office/drawing/2014/main" id="{9AC42BBF-8EC4-4EB3-BE89-AA088CF4DB11}"/>
              </a:ext>
            </a:extLst>
          </p:cNvPr>
          <p:cNvCxnSpPr>
            <a:cxnSpLocks/>
            <a:stCxn id="50" idx="1"/>
          </p:cNvCxnSpPr>
          <p:nvPr/>
        </p:nvCxnSpPr>
        <p:spPr>
          <a:xfrm rot="10800000" flipV="1">
            <a:off x="3906070" y="4489056"/>
            <a:ext cx="3139405" cy="536611"/>
          </a:xfrm>
          <a:prstGeom prst="bentConnector3">
            <a:avLst>
              <a:gd name="adj1" fmla="val 3559"/>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cxnSp>
        <p:nvCxnSpPr>
          <p:cNvPr id="76" name="Conector: Angulado 75">
            <a:extLst>
              <a:ext uri="{FF2B5EF4-FFF2-40B4-BE49-F238E27FC236}">
                <a16:creationId xmlns:a16="http://schemas.microsoft.com/office/drawing/2014/main" id="{FBCC4F63-0F37-4511-9155-64100C689DBC}"/>
              </a:ext>
            </a:extLst>
          </p:cNvPr>
          <p:cNvCxnSpPr>
            <a:cxnSpLocks/>
            <a:stCxn id="44" idx="1"/>
          </p:cNvCxnSpPr>
          <p:nvPr/>
        </p:nvCxnSpPr>
        <p:spPr>
          <a:xfrm rot="10800000" flipV="1">
            <a:off x="4050856" y="1660092"/>
            <a:ext cx="3073880" cy="742125"/>
          </a:xfrm>
          <a:prstGeom prst="bentConnector3">
            <a:avLst>
              <a:gd name="adj1" fmla="val 13311"/>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cxnSp>
        <p:nvCxnSpPr>
          <p:cNvPr id="87" name="Conector reto 86">
            <a:extLst>
              <a:ext uri="{FF2B5EF4-FFF2-40B4-BE49-F238E27FC236}">
                <a16:creationId xmlns:a16="http://schemas.microsoft.com/office/drawing/2014/main" id="{DEF7CE1E-0E6E-4F8D-8B90-09B7BF91517D}"/>
              </a:ext>
            </a:extLst>
          </p:cNvPr>
          <p:cNvCxnSpPr>
            <a:cxnSpLocks/>
            <a:stCxn id="40" idx="1"/>
          </p:cNvCxnSpPr>
          <p:nvPr/>
        </p:nvCxnSpPr>
        <p:spPr>
          <a:xfrm flipH="1" flipV="1">
            <a:off x="3535680" y="2890934"/>
            <a:ext cx="3509794" cy="21813"/>
          </a:xfrm>
          <a:prstGeom prst="line">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sp>
        <p:nvSpPr>
          <p:cNvPr id="75" name="CaixaDeTexto 74">
            <a:extLst>
              <a:ext uri="{FF2B5EF4-FFF2-40B4-BE49-F238E27FC236}">
                <a16:creationId xmlns:a16="http://schemas.microsoft.com/office/drawing/2014/main" id="{F19E74C9-AF3F-444D-A51C-93732652BD4A}"/>
              </a:ext>
            </a:extLst>
          </p:cNvPr>
          <p:cNvSpPr txBox="1"/>
          <p:nvPr/>
        </p:nvSpPr>
        <p:spPr>
          <a:xfrm>
            <a:off x="6917988" y="2781942"/>
            <a:ext cx="2137113" cy="1015663"/>
          </a:xfrm>
          <a:prstGeom prst="rect">
            <a:avLst/>
          </a:prstGeom>
          <a:solidFill>
            <a:srgbClr val="B50130"/>
          </a:solidFill>
          <a:ln>
            <a:solidFill>
              <a:srgbClr val="FFC000"/>
            </a:solidFill>
          </a:ln>
        </p:spPr>
        <p:txBody>
          <a:bodyPr wrap="square" rtlCol="0">
            <a:spAutoFit/>
          </a:bodyPr>
          <a:lstStyle/>
          <a:p>
            <a:pPr algn="ctr">
              <a:spcAft>
                <a:spcPts val="600"/>
              </a:spcAft>
            </a:pPr>
            <a:r>
              <a:rPr lang="nl-NL" sz="1100" b="1" dirty="0">
                <a:solidFill>
                  <a:schemeClr val="bg1"/>
                </a:solidFill>
                <a:effectLst>
                  <a:outerShdw blurRad="38100" dist="38100" dir="2700000" algn="tl">
                    <a:srgbClr val="000000">
                      <a:alpha val="43137"/>
                    </a:srgbClr>
                  </a:outerShdw>
                </a:effectLst>
              </a:rPr>
              <a:t>AFDICHTING / BRANDSCHOT</a:t>
            </a:r>
          </a:p>
          <a:p>
            <a:pPr algn="ctr">
              <a:spcAft>
                <a:spcPts val="600"/>
              </a:spcAft>
            </a:pPr>
            <a:r>
              <a:rPr lang="nl-NL" sz="1100" b="1" dirty="0">
                <a:solidFill>
                  <a:schemeClr val="bg1"/>
                </a:solidFill>
                <a:effectLst>
                  <a:outerShdw blurRad="38100" dist="38100" dir="2700000" algn="tl">
                    <a:srgbClr val="000000">
                      <a:alpha val="43137"/>
                    </a:srgbClr>
                  </a:outerShdw>
                </a:effectLst>
              </a:rPr>
              <a:t>ZORG ERVOOR DAT DE VOLLEDIGE DAKSOKKEL ISOLATIE BEDEKT IS MET DE AFDICHTINGSKIT.</a:t>
            </a:r>
          </a:p>
        </p:txBody>
      </p:sp>
      <p:sp>
        <p:nvSpPr>
          <p:cNvPr id="25" name="CaixaDeTexto 24">
            <a:extLst>
              <a:ext uri="{FF2B5EF4-FFF2-40B4-BE49-F238E27FC236}">
                <a16:creationId xmlns:a16="http://schemas.microsoft.com/office/drawing/2014/main" id="{045A3CA5-EA62-4518-BD23-6740A84008AE}"/>
              </a:ext>
            </a:extLst>
          </p:cNvPr>
          <p:cNvSpPr txBox="1"/>
          <p:nvPr/>
        </p:nvSpPr>
        <p:spPr>
          <a:xfrm>
            <a:off x="1610305" y="907410"/>
            <a:ext cx="1215687" cy="261610"/>
          </a:xfrm>
          <a:prstGeom prst="rect">
            <a:avLst/>
          </a:prstGeom>
          <a:noFill/>
        </p:spPr>
        <p:txBody>
          <a:bodyPr wrap="square" rtlCol="0">
            <a:spAutoFit/>
          </a:bodyPr>
          <a:lstStyle/>
          <a:p>
            <a:pPr algn="r">
              <a:spcAft>
                <a:spcPts val="600"/>
              </a:spcAft>
            </a:pPr>
            <a:r>
              <a:rPr lang="en-GB" sz="1100" dirty="0">
                <a:solidFill>
                  <a:schemeClr val="bg1">
                    <a:lumMod val="50000"/>
                  </a:schemeClr>
                </a:solidFill>
              </a:rPr>
              <a:t>DAKSOKKEL</a:t>
            </a:r>
          </a:p>
        </p:txBody>
      </p:sp>
      <p:cxnSp>
        <p:nvCxnSpPr>
          <p:cNvPr id="26" name="Conector reto 25">
            <a:extLst>
              <a:ext uri="{FF2B5EF4-FFF2-40B4-BE49-F238E27FC236}">
                <a16:creationId xmlns:a16="http://schemas.microsoft.com/office/drawing/2014/main" id="{6E7E6E64-E6F8-4667-96B3-C2BC13406F82}"/>
              </a:ext>
            </a:extLst>
          </p:cNvPr>
          <p:cNvCxnSpPr>
            <a:cxnSpLocks/>
            <a:endCxn id="25" idx="3"/>
          </p:cNvCxnSpPr>
          <p:nvPr/>
        </p:nvCxnSpPr>
        <p:spPr>
          <a:xfrm flipH="1">
            <a:off x="2825992" y="1038215"/>
            <a:ext cx="1618686" cy="0"/>
          </a:xfrm>
          <a:prstGeom prst="line">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sp>
        <p:nvSpPr>
          <p:cNvPr id="27" name="CaixaDeTexto 26">
            <a:extLst>
              <a:ext uri="{FF2B5EF4-FFF2-40B4-BE49-F238E27FC236}">
                <a16:creationId xmlns:a16="http://schemas.microsoft.com/office/drawing/2014/main" id="{86B365A8-6454-4DB9-B4B2-D780A7B82372}"/>
              </a:ext>
            </a:extLst>
          </p:cNvPr>
          <p:cNvSpPr txBox="1"/>
          <p:nvPr/>
        </p:nvSpPr>
        <p:spPr>
          <a:xfrm>
            <a:off x="890936" y="2207857"/>
            <a:ext cx="1368671" cy="261610"/>
          </a:xfrm>
          <a:prstGeom prst="rect">
            <a:avLst/>
          </a:prstGeom>
          <a:noFill/>
        </p:spPr>
        <p:txBody>
          <a:bodyPr wrap="square" rtlCol="0">
            <a:spAutoFit/>
          </a:bodyPr>
          <a:lstStyle/>
          <a:p>
            <a:pPr>
              <a:spcAft>
                <a:spcPts val="600"/>
              </a:spcAft>
            </a:pPr>
            <a:r>
              <a:rPr lang="en-GB" sz="1100" dirty="0">
                <a:solidFill>
                  <a:schemeClr val="bg1">
                    <a:lumMod val="50000"/>
                  </a:schemeClr>
                </a:solidFill>
              </a:rPr>
              <a:t>DAKISOLATIE</a:t>
            </a:r>
          </a:p>
        </p:txBody>
      </p:sp>
      <p:sp>
        <p:nvSpPr>
          <p:cNvPr id="28" name="CaixaDeTexto 27">
            <a:extLst>
              <a:ext uri="{FF2B5EF4-FFF2-40B4-BE49-F238E27FC236}">
                <a16:creationId xmlns:a16="http://schemas.microsoft.com/office/drawing/2014/main" id="{962FC4EB-F6B5-4B7A-AD24-72F1AB74361A}"/>
              </a:ext>
            </a:extLst>
          </p:cNvPr>
          <p:cNvSpPr txBox="1"/>
          <p:nvPr/>
        </p:nvSpPr>
        <p:spPr>
          <a:xfrm>
            <a:off x="479039" y="1787150"/>
            <a:ext cx="1215687" cy="261610"/>
          </a:xfrm>
          <a:prstGeom prst="rect">
            <a:avLst/>
          </a:prstGeom>
          <a:noFill/>
        </p:spPr>
        <p:txBody>
          <a:bodyPr wrap="square" rtlCol="0">
            <a:spAutoFit/>
          </a:bodyPr>
          <a:lstStyle/>
          <a:p>
            <a:pPr>
              <a:spcAft>
                <a:spcPts val="600"/>
              </a:spcAft>
            </a:pPr>
            <a:r>
              <a:rPr lang="pt-BR" sz="1100" dirty="0">
                <a:solidFill>
                  <a:schemeClr val="bg1">
                    <a:lumMod val="50000"/>
                  </a:schemeClr>
                </a:solidFill>
              </a:rPr>
              <a:t>BEKLEDING</a:t>
            </a:r>
            <a:endParaRPr lang="en-GB" sz="1100" dirty="0">
              <a:solidFill>
                <a:schemeClr val="bg1">
                  <a:lumMod val="50000"/>
                </a:schemeClr>
              </a:solidFill>
            </a:endParaRPr>
          </a:p>
        </p:txBody>
      </p:sp>
      <p:cxnSp>
        <p:nvCxnSpPr>
          <p:cNvPr id="29" name="Conector: Angulado 28">
            <a:extLst>
              <a:ext uri="{FF2B5EF4-FFF2-40B4-BE49-F238E27FC236}">
                <a16:creationId xmlns:a16="http://schemas.microsoft.com/office/drawing/2014/main" id="{6EE7BC5E-E7D5-4D1C-B981-E28E2B949A75}"/>
              </a:ext>
            </a:extLst>
          </p:cNvPr>
          <p:cNvCxnSpPr>
            <a:cxnSpLocks/>
            <a:stCxn id="28" idx="1"/>
          </p:cNvCxnSpPr>
          <p:nvPr/>
        </p:nvCxnSpPr>
        <p:spPr>
          <a:xfrm rot="10800000" flipV="1">
            <a:off x="181659" y="1917955"/>
            <a:ext cx="297381" cy="2793438"/>
          </a:xfrm>
          <a:prstGeom prst="bentConnector2">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cxnSp>
        <p:nvCxnSpPr>
          <p:cNvPr id="30" name="Conector: Angulado 29">
            <a:extLst>
              <a:ext uri="{FF2B5EF4-FFF2-40B4-BE49-F238E27FC236}">
                <a16:creationId xmlns:a16="http://schemas.microsoft.com/office/drawing/2014/main" id="{8A2A4226-14E0-4636-A30F-95F142161918}"/>
              </a:ext>
            </a:extLst>
          </p:cNvPr>
          <p:cNvCxnSpPr>
            <a:cxnSpLocks/>
            <a:stCxn id="27" idx="1"/>
          </p:cNvCxnSpPr>
          <p:nvPr/>
        </p:nvCxnSpPr>
        <p:spPr>
          <a:xfrm rot="10800000" flipV="1">
            <a:off x="686100" y="2338661"/>
            <a:ext cx="204837" cy="1431253"/>
          </a:xfrm>
          <a:prstGeom prst="bentConnector2">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20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C0F0A383-28F0-44AE-8950-1B4AAAD90F91}"/>
              </a:ext>
            </a:extLst>
          </p:cNvPr>
          <p:cNvPicPr>
            <a:picLocks noChangeAspect="1"/>
          </p:cNvPicPr>
          <p:nvPr/>
        </p:nvPicPr>
        <p:blipFill>
          <a:blip r:embed="rId2"/>
          <a:stretch>
            <a:fillRect/>
          </a:stretch>
        </p:blipFill>
        <p:spPr>
          <a:xfrm>
            <a:off x="0" y="985954"/>
            <a:ext cx="9144000" cy="3754490"/>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DAKSOKKEL INSTALLATIE</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3</a:t>
            </a:fld>
            <a:r>
              <a:rPr lang="en-US"/>
              <a:t> |</a:t>
            </a:r>
            <a:endParaRPr lang="fr-FR" dirty="0"/>
          </a:p>
        </p:txBody>
      </p:sp>
      <p:sp>
        <p:nvSpPr>
          <p:cNvPr id="12" name="CaixaDeTexto 11">
            <a:extLst>
              <a:ext uri="{FF2B5EF4-FFF2-40B4-BE49-F238E27FC236}">
                <a16:creationId xmlns:a16="http://schemas.microsoft.com/office/drawing/2014/main" id="{8E798CB7-8287-4097-8851-8D3BEA0867FE}"/>
              </a:ext>
            </a:extLst>
          </p:cNvPr>
          <p:cNvSpPr txBox="1"/>
          <p:nvPr/>
        </p:nvSpPr>
        <p:spPr>
          <a:xfrm>
            <a:off x="802751" y="1377353"/>
            <a:ext cx="2727849" cy="954107"/>
          </a:xfrm>
          <a:prstGeom prst="rect">
            <a:avLst/>
          </a:prstGeom>
          <a:noFill/>
        </p:spPr>
        <p:txBody>
          <a:bodyPr wrap="square" rtlCol="0">
            <a:spAutoFit/>
          </a:bodyPr>
          <a:lstStyle/>
          <a:p>
            <a:r>
              <a:rPr lang="nl-NL" sz="1400" dirty="0">
                <a:solidFill>
                  <a:schemeClr val="bg1">
                    <a:lumMod val="50000"/>
                  </a:schemeClr>
                </a:solidFill>
              </a:rPr>
              <a:t>De daksokkel wordt geleverd op een pallet en moet voor installatie op het dak van het gebouw worden getild.</a:t>
            </a:r>
            <a:endParaRPr lang="en-US" sz="1400" dirty="0">
              <a:solidFill>
                <a:schemeClr val="bg1">
                  <a:lumMod val="50000"/>
                </a:schemeClr>
              </a:solidFill>
            </a:endParaRPr>
          </a:p>
        </p:txBody>
      </p:sp>
    </p:spTree>
    <p:extLst>
      <p:ext uri="{BB962C8B-B14F-4D97-AF65-F5344CB8AC3E}">
        <p14:creationId xmlns:p14="http://schemas.microsoft.com/office/powerpoint/2010/main" val="262651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Tela de computador com texto preto sobre fundo branco&#10;&#10;Descrição gerada automaticamente com confiança baixa">
            <a:extLst>
              <a:ext uri="{FF2B5EF4-FFF2-40B4-BE49-F238E27FC236}">
                <a16:creationId xmlns:a16="http://schemas.microsoft.com/office/drawing/2014/main" id="{4D500299-33DD-427A-9211-C9C8B0C7A1E3}"/>
              </a:ext>
            </a:extLst>
          </p:cNvPr>
          <p:cNvPicPr>
            <a:picLocks noChangeAspect="1"/>
          </p:cNvPicPr>
          <p:nvPr/>
        </p:nvPicPr>
        <p:blipFill rotWithShape="1">
          <a:blip r:embed="rId2"/>
          <a:srcRect l="5584"/>
          <a:stretch/>
        </p:blipFill>
        <p:spPr>
          <a:xfrm>
            <a:off x="0" y="2541127"/>
            <a:ext cx="8633460" cy="2602373"/>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DAKSOKKEL INSTALLATIE</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30</a:t>
            </a:fld>
            <a:r>
              <a:rPr lang="en-US"/>
              <a:t> |</a:t>
            </a:r>
            <a:endParaRPr lang="fr-FR" dirty="0"/>
          </a:p>
        </p:txBody>
      </p:sp>
      <p:sp>
        <p:nvSpPr>
          <p:cNvPr id="14" name="CaixaDeTexto 13">
            <a:extLst>
              <a:ext uri="{FF2B5EF4-FFF2-40B4-BE49-F238E27FC236}">
                <a16:creationId xmlns:a16="http://schemas.microsoft.com/office/drawing/2014/main" id="{423AFCEF-08EE-42E1-A4F7-C957826F1BA0}"/>
              </a:ext>
            </a:extLst>
          </p:cNvPr>
          <p:cNvSpPr txBox="1"/>
          <p:nvPr/>
        </p:nvSpPr>
        <p:spPr>
          <a:xfrm>
            <a:off x="234259" y="973762"/>
            <a:ext cx="2117094" cy="738664"/>
          </a:xfrm>
          <a:prstGeom prst="rect">
            <a:avLst/>
          </a:prstGeom>
          <a:noFill/>
        </p:spPr>
        <p:txBody>
          <a:bodyPr wrap="square" rtlCol="0">
            <a:spAutoFit/>
          </a:bodyPr>
          <a:lstStyle/>
          <a:p>
            <a:pPr algn="ctr">
              <a:spcAft>
                <a:spcPts val="600"/>
              </a:spcAft>
            </a:pPr>
            <a:r>
              <a:rPr lang="nl-NL" sz="1400" dirty="0">
                <a:solidFill>
                  <a:schemeClr val="bg1">
                    <a:lumMod val="50000"/>
                  </a:schemeClr>
                </a:solidFill>
              </a:rPr>
              <a:t>Voorbereiding van de elektrische aansluiting van het toestel</a:t>
            </a:r>
            <a:endParaRPr lang="en-GB" sz="1400" dirty="0">
              <a:solidFill>
                <a:schemeClr val="bg1">
                  <a:lumMod val="50000"/>
                </a:schemeClr>
              </a:solidFill>
            </a:endParaRPr>
          </a:p>
        </p:txBody>
      </p:sp>
      <p:sp>
        <p:nvSpPr>
          <p:cNvPr id="19" name="Forma Livre: Forma 18">
            <a:extLst>
              <a:ext uri="{FF2B5EF4-FFF2-40B4-BE49-F238E27FC236}">
                <a16:creationId xmlns:a16="http://schemas.microsoft.com/office/drawing/2014/main" id="{42F854F7-6659-4074-857F-A3D7DBE44D09}"/>
              </a:ext>
            </a:extLst>
          </p:cNvPr>
          <p:cNvSpPr/>
          <p:nvPr/>
        </p:nvSpPr>
        <p:spPr>
          <a:xfrm>
            <a:off x="1659256" y="3689571"/>
            <a:ext cx="563880" cy="169947"/>
          </a:xfrm>
          <a:custGeom>
            <a:avLst/>
            <a:gdLst>
              <a:gd name="connsiteX0" fmla="*/ 0 w 916305"/>
              <a:gd name="connsiteY0" fmla="*/ 331470 h 400050"/>
              <a:gd name="connsiteX1" fmla="*/ 394335 w 916305"/>
              <a:gd name="connsiteY1" fmla="*/ 0 h 400050"/>
              <a:gd name="connsiteX2" fmla="*/ 916305 w 916305"/>
              <a:gd name="connsiteY2" fmla="*/ 66675 h 400050"/>
              <a:gd name="connsiteX3" fmla="*/ 544830 w 916305"/>
              <a:gd name="connsiteY3" fmla="*/ 400050 h 400050"/>
              <a:gd name="connsiteX4" fmla="*/ 0 w 916305"/>
              <a:gd name="connsiteY4" fmla="*/ 331470 h 400050"/>
              <a:gd name="connsiteX0" fmla="*/ 0 w 916305"/>
              <a:gd name="connsiteY0" fmla="*/ 331470 h 403647"/>
              <a:gd name="connsiteX1" fmla="*/ 394335 w 916305"/>
              <a:gd name="connsiteY1" fmla="*/ 0 h 403647"/>
              <a:gd name="connsiteX2" fmla="*/ 916305 w 916305"/>
              <a:gd name="connsiteY2" fmla="*/ 66675 h 403647"/>
              <a:gd name="connsiteX3" fmla="*/ 290194 w 916305"/>
              <a:gd name="connsiteY3" fmla="*/ 403647 h 403647"/>
              <a:gd name="connsiteX4" fmla="*/ 0 w 916305"/>
              <a:gd name="connsiteY4" fmla="*/ 331470 h 403647"/>
              <a:gd name="connsiteX0" fmla="*/ 0 w 518918"/>
              <a:gd name="connsiteY0" fmla="*/ 331470 h 403647"/>
              <a:gd name="connsiteX1" fmla="*/ 394335 w 518918"/>
              <a:gd name="connsiteY1" fmla="*/ 0 h 403647"/>
              <a:gd name="connsiteX2" fmla="*/ 518918 w 518918"/>
              <a:gd name="connsiteY2" fmla="*/ 196176 h 403647"/>
              <a:gd name="connsiteX3" fmla="*/ 290194 w 518918"/>
              <a:gd name="connsiteY3" fmla="*/ 403647 h 403647"/>
              <a:gd name="connsiteX4" fmla="*/ 0 w 518918"/>
              <a:gd name="connsiteY4" fmla="*/ 331470 h 403647"/>
              <a:gd name="connsiteX0" fmla="*/ 0 w 518918"/>
              <a:gd name="connsiteY0" fmla="*/ 248734 h 320911"/>
              <a:gd name="connsiteX1" fmla="*/ 305598 w 518918"/>
              <a:gd name="connsiteY1" fmla="*/ 0 h 320911"/>
              <a:gd name="connsiteX2" fmla="*/ 518918 w 518918"/>
              <a:gd name="connsiteY2" fmla="*/ 113440 h 320911"/>
              <a:gd name="connsiteX3" fmla="*/ 290194 w 518918"/>
              <a:gd name="connsiteY3" fmla="*/ 320911 h 320911"/>
              <a:gd name="connsiteX4" fmla="*/ 0 w 518918"/>
              <a:gd name="connsiteY4" fmla="*/ 248734 h 320911"/>
              <a:gd name="connsiteX0" fmla="*/ 0 w 561357"/>
              <a:gd name="connsiteY0" fmla="*/ 248734 h 320911"/>
              <a:gd name="connsiteX1" fmla="*/ 305598 w 561357"/>
              <a:gd name="connsiteY1" fmla="*/ 0 h 320911"/>
              <a:gd name="connsiteX2" fmla="*/ 561357 w 561357"/>
              <a:gd name="connsiteY2" fmla="*/ 77468 h 320911"/>
              <a:gd name="connsiteX3" fmla="*/ 290194 w 561357"/>
              <a:gd name="connsiteY3" fmla="*/ 320911 h 320911"/>
              <a:gd name="connsiteX4" fmla="*/ 0 w 561357"/>
              <a:gd name="connsiteY4" fmla="*/ 248734 h 320911"/>
              <a:gd name="connsiteX0" fmla="*/ 0 w 571002"/>
              <a:gd name="connsiteY0" fmla="*/ 248734 h 320911"/>
              <a:gd name="connsiteX1" fmla="*/ 305598 w 571002"/>
              <a:gd name="connsiteY1" fmla="*/ 0 h 320911"/>
              <a:gd name="connsiteX2" fmla="*/ 571002 w 571002"/>
              <a:gd name="connsiteY2" fmla="*/ 63079 h 320911"/>
              <a:gd name="connsiteX3" fmla="*/ 290194 w 571002"/>
              <a:gd name="connsiteY3" fmla="*/ 320911 h 320911"/>
              <a:gd name="connsiteX4" fmla="*/ 0 w 571002"/>
              <a:gd name="connsiteY4" fmla="*/ 248734 h 320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002" h="320911">
                <a:moveTo>
                  <a:pt x="0" y="248734"/>
                </a:moveTo>
                <a:lnTo>
                  <a:pt x="305598" y="0"/>
                </a:lnTo>
                <a:lnTo>
                  <a:pt x="571002" y="63079"/>
                </a:lnTo>
                <a:lnTo>
                  <a:pt x="290194" y="320911"/>
                </a:lnTo>
                <a:lnTo>
                  <a:pt x="0" y="248734"/>
                </a:lnTo>
                <a:close/>
              </a:path>
            </a:pathLst>
          </a:custGeom>
          <a:solidFill>
            <a:srgbClr val="B50130">
              <a:alpha val="38000"/>
            </a:srgbClr>
          </a:solidFill>
          <a:ln w="12700">
            <a:solidFill>
              <a:srgbClr val="B5013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Conector: Angulado 21">
            <a:extLst>
              <a:ext uri="{FF2B5EF4-FFF2-40B4-BE49-F238E27FC236}">
                <a16:creationId xmlns:a16="http://schemas.microsoft.com/office/drawing/2014/main" id="{65D3B19C-F660-4882-9F87-714CCB653CD6}"/>
              </a:ext>
            </a:extLst>
          </p:cNvPr>
          <p:cNvCxnSpPr>
            <a:cxnSpLocks/>
            <a:stCxn id="19" idx="1"/>
            <a:endCxn id="13" idx="1"/>
          </p:cNvCxnSpPr>
          <p:nvPr/>
        </p:nvCxnSpPr>
        <p:spPr>
          <a:xfrm flipV="1">
            <a:off x="1961042" y="1704761"/>
            <a:ext cx="1913607" cy="1984810"/>
          </a:xfrm>
          <a:prstGeom prst="bentConnector3">
            <a:avLst>
              <a:gd name="adj1" fmla="val 1021"/>
            </a:avLst>
          </a:prstGeom>
          <a:solidFill>
            <a:srgbClr val="B50130">
              <a:alpha val="38000"/>
            </a:srgbClr>
          </a:solidFill>
          <a:ln w="12700">
            <a:solidFill>
              <a:srgbClr val="B50130"/>
            </a:solidFill>
            <a:prstDash val="sysDot"/>
          </a:ln>
        </p:spPr>
        <p:style>
          <a:lnRef idx="2">
            <a:schemeClr val="accent1">
              <a:shade val="50000"/>
            </a:schemeClr>
          </a:lnRef>
          <a:fillRef idx="1">
            <a:schemeClr val="accent1"/>
          </a:fillRef>
          <a:effectRef idx="0">
            <a:schemeClr val="accent1"/>
          </a:effectRef>
          <a:fontRef idx="minor">
            <a:schemeClr val="lt1"/>
          </a:fontRef>
        </p:style>
      </p:cxnSp>
      <p:grpSp>
        <p:nvGrpSpPr>
          <p:cNvPr id="20" name="Agrupar 19">
            <a:extLst>
              <a:ext uri="{FF2B5EF4-FFF2-40B4-BE49-F238E27FC236}">
                <a16:creationId xmlns:a16="http://schemas.microsoft.com/office/drawing/2014/main" id="{A0A8BB3A-3C85-4555-8F01-E6723FEAAD62}"/>
              </a:ext>
            </a:extLst>
          </p:cNvPr>
          <p:cNvGrpSpPr/>
          <p:nvPr/>
        </p:nvGrpSpPr>
        <p:grpSpPr>
          <a:xfrm>
            <a:off x="3874649" y="757761"/>
            <a:ext cx="2285210" cy="1893999"/>
            <a:chOff x="3874648" y="757761"/>
            <a:chExt cx="2780645" cy="2304619"/>
          </a:xfrm>
        </p:grpSpPr>
        <p:pic>
          <p:nvPicPr>
            <p:cNvPr id="13" name="Imagem 12" descr="Tela de computador com texto preto sobre fundo branco&#10;&#10;Descrição gerada automaticamente com confiança baixa">
              <a:extLst>
                <a:ext uri="{FF2B5EF4-FFF2-40B4-BE49-F238E27FC236}">
                  <a16:creationId xmlns:a16="http://schemas.microsoft.com/office/drawing/2014/main" id="{D68C1A21-4BFD-4520-8984-70F263995286}"/>
                </a:ext>
              </a:extLst>
            </p:cNvPr>
            <p:cNvPicPr>
              <a:picLocks noChangeAspect="1"/>
            </p:cNvPicPr>
            <p:nvPr/>
          </p:nvPicPr>
          <p:blipFill rotWithShape="1">
            <a:blip r:embed="rId3"/>
            <a:srcRect l="31011" t="4892" r="24919" b="18956"/>
            <a:stretch/>
          </p:blipFill>
          <p:spPr>
            <a:xfrm>
              <a:off x="3874648" y="757761"/>
              <a:ext cx="2780645" cy="2304619"/>
            </a:xfrm>
            <a:prstGeom prst="rect">
              <a:avLst/>
            </a:prstGeom>
            <a:ln w="12700">
              <a:solidFill>
                <a:srgbClr val="B50130"/>
              </a:solidFill>
            </a:ln>
          </p:spPr>
        </p:pic>
        <p:sp>
          <p:nvSpPr>
            <p:cNvPr id="25" name="Elipse 24">
              <a:extLst>
                <a:ext uri="{FF2B5EF4-FFF2-40B4-BE49-F238E27FC236}">
                  <a16:creationId xmlns:a16="http://schemas.microsoft.com/office/drawing/2014/main" id="{9CF2C9FA-1766-4DFE-9583-21676E1341E4}"/>
                </a:ext>
              </a:extLst>
            </p:cNvPr>
            <p:cNvSpPr/>
            <p:nvPr/>
          </p:nvSpPr>
          <p:spPr>
            <a:xfrm>
              <a:off x="5604386" y="1478280"/>
              <a:ext cx="379095" cy="216000"/>
            </a:xfrm>
            <a:prstGeom prst="ellipse">
              <a:avLst/>
            </a:prstGeom>
            <a:solidFill>
              <a:srgbClr val="B5013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Elipse 27">
              <a:extLst>
                <a:ext uri="{FF2B5EF4-FFF2-40B4-BE49-F238E27FC236}">
                  <a16:creationId xmlns:a16="http://schemas.microsoft.com/office/drawing/2014/main" id="{82ECEA22-461C-4611-9AB2-1B39A73D7901}"/>
                </a:ext>
              </a:extLst>
            </p:cNvPr>
            <p:cNvSpPr/>
            <p:nvPr/>
          </p:nvSpPr>
          <p:spPr>
            <a:xfrm>
              <a:off x="5163696" y="1731645"/>
              <a:ext cx="379095" cy="216000"/>
            </a:xfrm>
            <a:prstGeom prst="ellipse">
              <a:avLst/>
            </a:prstGeom>
            <a:solidFill>
              <a:srgbClr val="B5013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Elipse 28">
              <a:extLst>
                <a:ext uri="{FF2B5EF4-FFF2-40B4-BE49-F238E27FC236}">
                  <a16:creationId xmlns:a16="http://schemas.microsoft.com/office/drawing/2014/main" id="{9B4832CC-E7DB-45DF-A762-D5C3A5C27B4C}"/>
                </a:ext>
              </a:extLst>
            </p:cNvPr>
            <p:cNvSpPr/>
            <p:nvPr/>
          </p:nvSpPr>
          <p:spPr>
            <a:xfrm>
              <a:off x="4592826" y="2062566"/>
              <a:ext cx="379095" cy="216000"/>
            </a:xfrm>
            <a:prstGeom prst="ellipse">
              <a:avLst/>
            </a:prstGeom>
            <a:solidFill>
              <a:srgbClr val="B5013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Elipse 29">
              <a:extLst>
                <a:ext uri="{FF2B5EF4-FFF2-40B4-BE49-F238E27FC236}">
                  <a16:creationId xmlns:a16="http://schemas.microsoft.com/office/drawing/2014/main" id="{2AC13EBE-2974-422D-AA53-504FAC67F997}"/>
                </a:ext>
              </a:extLst>
            </p:cNvPr>
            <p:cNvSpPr/>
            <p:nvPr/>
          </p:nvSpPr>
          <p:spPr>
            <a:xfrm>
              <a:off x="4318570" y="1902546"/>
              <a:ext cx="309600" cy="180000"/>
            </a:xfrm>
            <a:prstGeom prst="ellipse">
              <a:avLst/>
            </a:prstGeom>
            <a:solidFill>
              <a:srgbClr val="B5013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CaixaDeTexto 30">
            <a:extLst>
              <a:ext uri="{FF2B5EF4-FFF2-40B4-BE49-F238E27FC236}">
                <a16:creationId xmlns:a16="http://schemas.microsoft.com/office/drawing/2014/main" id="{4367CAF6-C25F-4118-8AB6-320D5FF8C1B6}"/>
              </a:ext>
            </a:extLst>
          </p:cNvPr>
          <p:cNvSpPr txBox="1"/>
          <p:nvPr/>
        </p:nvSpPr>
        <p:spPr>
          <a:xfrm>
            <a:off x="6454562" y="1777715"/>
            <a:ext cx="2178898" cy="430887"/>
          </a:xfrm>
          <a:prstGeom prst="rect">
            <a:avLst/>
          </a:prstGeom>
          <a:noFill/>
        </p:spPr>
        <p:txBody>
          <a:bodyPr wrap="square" rtlCol="0">
            <a:spAutoFit/>
          </a:bodyPr>
          <a:lstStyle/>
          <a:p>
            <a:pPr>
              <a:spcAft>
                <a:spcPts val="600"/>
              </a:spcAft>
            </a:pPr>
            <a:r>
              <a:rPr lang="nl-NL" sz="1100" dirty="0">
                <a:solidFill>
                  <a:schemeClr val="bg1">
                    <a:lumMod val="50000"/>
                  </a:schemeClr>
                </a:solidFill>
              </a:rPr>
              <a:t>GATEN VOOR KABELS EXTRA VERWARMINGSAPPARATEN</a:t>
            </a:r>
            <a:endParaRPr lang="en-GB" sz="1100" dirty="0">
              <a:solidFill>
                <a:schemeClr val="bg1">
                  <a:lumMod val="50000"/>
                </a:schemeClr>
              </a:solidFill>
            </a:endParaRPr>
          </a:p>
        </p:txBody>
      </p:sp>
      <p:cxnSp>
        <p:nvCxnSpPr>
          <p:cNvPr id="32" name="Conector: Angulado 31">
            <a:extLst>
              <a:ext uri="{FF2B5EF4-FFF2-40B4-BE49-F238E27FC236}">
                <a16:creationId xmlns:a16="http://schemas.microsoft.com/office/drawing/2014/main" id="{C15ED443-5523-4D6B-899B-72BDF063D0C7}"/>
              </a:ext>
            </a:extLst>
          </p:cNvPr>
          <p:cNvCxnSpPr>
            <a:cxnSpLocks/>
            <a:stCxn id="31" idx="1"/>
            <a:endCxn id="25" idx="4"/>
          </p:cNvCxnSpPr>
          <p:nvPr/>
        </p:nvCxnSpPr>
        <p:spPr>
          <a:xfrm rot="10800000">
            <a:off x="5451972" y="1527419"/>
            <a:ext cx="1002591" cy="465741"/>
          </a:xfrm>
          <a:prstGeom prst="bentConnector2">
            <a:avLst/>
          </a:prstGeom>
          <a:ln w="12700">
            <a:solidFill>
              <a:srgbClr val="B50130"/>
            </a:solidFill>
            <a:prstDash val="sysDash"/>
          </a:ln>
        </p:spPr>
        <p:style>
          <a:lnRef idx="1">
            <a:schemeClr val="accent1"/>
          </a:lnRef>
          <a:fillRef idx="0">
            <a:schemeClr val="accent1"/>
          </a:fillRef>
          <a:effectRef idx="0">
            <a:schemeClr val="accent1"/>
          </a:effectRef>
          <a:fontRef idx="minor">
            <a:schemeClr val="tx1"/>
          </a:fontRef>
        </p:style>
      </p:cxnSp>
      <p:sp>
        <p:nvSpPr>
          <p:cNvPr id="33" name="CaixaDeTexto 32">
            <a:extLst>
              <a:ext uri="{FF2B5EF4-FFF2-40B4-BE49-F238E27FC236}">
                <a16:creationId xmlns:a16="http://schemas.microsoft.com/office/drawing/2014/main" id="{439351C8-9F45-4A02-A65D-24D529795681}"/>
              </a:ext>
            </a:extLst>
          </p:cNvPr>
          <p:cNvSpPr txBox="1"/>
          <p:nvPr/>
        </p:nvSpPr>
        <p:spPr>
          <a:xfrm>
            <a:off x="6454562" y="2656244"/>
            <a:ext cx="1873189" cy="261610"/>
          </a:xfrm>
          <a:prstGeom prst="rect">
            <a:avLst/>
          </a:prstGeom>
          <a:noFill/>
        </p:spPr>
        <p:txBody>
          <a:bodyPr wrap="square" rtlCol="0">
            <a:spAutoFit/>
          </a:bodyPr>
          <a:lstStyle/>
          <a:p>
            <a:pPr>
              <a:spcAft>
                <a:spcPts val="600"/>
              </a:spcAft>
            </a:pPr>
            <a:r>
              <a:rPr lang="en-GB" sz="1100">
                <a:solidFill>
                  <a:schemeClr val="bg1">
                    <a:lumMod val="50000"/>
                  </a:schemeClr>
                </a:solidFill>
              </a:rPr>
              <a:t>GAT VOOR STROOMKABEL</a:t>
            </a:r>
            <a:endParaRPr lang="en-GB" sz="1100" dirty="0">
              <a:solidFill>
                <a:schemeClr val="bg1">
                  <a:lumMod val="50000"/>
                </a:schemeClr>
              </a:solidFill>
            </a:endParaRPr>
          </a:p>
        </p:txBody>
      </p:sp>
      <p:sp>
        <p:nvSpPr>
          <p:cNvPr id="34" name="CaixaDeTexto 33">
            <a:extLst>
              <a:ext uri="{FF2B5EF4-FFF2-40B4-BE49-F238E27FC236}">
                <a16:creationId xmlns:a16="http://schemas.microsoft.com/office/drawing/2014/main" id="{EEAC9017-8103-4834-BD27-68C677C56E81}"/>
              </a:ext>
            </a:extLst>
          </p:cNvPr>
          <p:cNvSpPr txBox="1"/>
          <p:nvPr/>
        </p:nvSpPr>
        <p:spPr>
          <a:xfrm>
            <a:off x="6454562" y="1068462"/>
            <a:ext cx="2546782" cy="261610"/>
          </a:xfrm>
          <a:prstGeom prst="rect">
            <a:avLst/>
          </a:prstGeom>
          <a:noFill/>
        </p:spPr>
        <p:txBody>
          <a:bodyPr wrap="square" rtlCol="0">
            <a:spAutoFit/>
          </a:bodyPr>
          <a:lstStyle/>
          <a:p>
            <a:pPr>
              <a:spcAft>
                <a:spcPts val="600"/>
              </a:spcAft>
            </a:pPr>
            <a:r>
              <a:rPr lang="en-GB" sz="1100">
                <a:solidFill>
                  <a:schemeClr val="bg1">
                    <a:lumMod val="50000"/>
                  </a:schemeClr>
                </a:solidFill>
              </a:rPr>
              <a:t>GAT VOOR COMMUNICATIEKABEL</a:t>
            </a:r>
            <a:endParaRPr lang="en-GB" sz="1100" dirty="0">
              <a:solidFill>
                <a:schemeClr val="bg1">
                  <a:lumMod val="50000"/>
                </a:schemeClr>
              </a:solidFill>
            </a:endParaRPr>
          </a:p>
        </p:txBody>
      </p:sp>
      <p:cxnSp>
        <p:nvCxnSpPr>
          <p:cNvPr id="39" name="Conector: Angulado 38">
            <a:extLst>
              <a:ext uri="{FF2B5EF4-FFF2-40B4-BE49-F238E27FC236}">
                <a16:creationId xmlns:a16="http://schemas.microsoft.com/office/drawing/2014/main" id="{41C6866F-5A18-47DD-BCF9-0AC9F5D4C7FF}"/>
              </a:ext>
            </a:extLst>
          </p:cNvPr>
          <p:cNvCxnSpPr>
            <a:cxnSpLocks/>
            <a:stCxn id="31" idx="1"/>
            <a:endCxn id="28" idx="4"/>
          </p:cNvCxnSpPr>
          <p:nvPr/>
        </p:nvCxnSpPr>
        <p:spPr>
          <a:xfrm rot="10800000">
            <a:off x="5089800" y="1735641"/>
            <a:ext cx="1364762" cy="257518"/>
          </a:xfrm>
          <a:prstGeom prst="bentConnector2">
            <a:avLst/>
          </a:prstGeom>
          <a:ln w="12700">
            <a:solidFill>
              <a:srgbClr val="B50130"/>
            </a:solidFill>
            <a:prstDash val="sysDash"/>
          </a:ln>
        </p:spPr>
        <p:style>
          <a:lnRef idx="1">
            <a:schemeClr val="accent1"/>
          </a:lnRef>
          <a:fillRef idx="0">
            <a:schemeClr val="accent1"/>
          </a:fillRef>
          <a:effectRef idx="0">
            <a:schemeClr val="accent1"/>
          </a:effectRef>
          <a:fontRef idx="minor">
            <a:schemeClr val="tx1"/>
          </a:fontRef>
        </p:style>
      </p:cxnSp>
      <p:cxnSp>
        <p:nvCxnSpPr>
          <p:cNvPr id="42" name="Conector: Angulado 41">
            <a:extLst>
              <a:ext uri="{FF2B5EF4-FFF2-40B4-BE49-F238E27FC236}">
                <a16:creationId xmlns:a16="http://schemas.microsoft.com/office/drawing/2014/main" id="{71EAF1BC-23FC-441D-AE6B-381FD1F72AB3}"/>
              </a:ext>
            </a:extLst>
          </p:cNvPr>
          <p:cNvCxnSpPr>
            <a:cxnSpLocks/>
            <a:stCxn id="33" idx="1"/>
            <a:endCxn id="29" idx="4"/>
          </p:cNvCxnSpPr>
          <p:nvPr/>
        </p:nvCxnSpPr>
        <p:spPr>
          <a:xfrm rot="10800000">
            <a:off x="4620644" y="2007601"/>
            <a:ext cx="1833919" cy="779449"/>
          </a:xfrm>
          <a:prstGeom prst="bentConnector2">
            <a:avLst/>
          </a:prstGeom>
          <a:ln w="12700">
            <a:solidFill>
              <a:srgbClr val="B50130"/>
            </a:solidFill>
            <a:prstDash val="sysDash"/>
          </a:ln>
        </p:spPr>
        <p:style>
          <a:lnRef idx="1">
            <a:schemeClr val="accent1"/>
          </a:lnRef>
          <a:fillRef idx="0">
            <a:schemeClr val="accent1"/>
          </a:fillRef>
          <a:effectRef idx="0">
            <a:schemeClr val="accent1"/>
          </a:effectRef>
          <a:fontRef idx="minor">
            <a:schemeClr val="tx1"/>
          </a:fontRef>
        </p:style>
      </p:cxnSp>
      <p:cxnSp>
        <p:nvCxnSpPr>
          <p:cNvPr id="45" name="Conector: Angulado 44">
            <a:extLst>
              <a:ext uri="{FF2B5EF4-FFF2-40B4-BE49-F238E27FC236}">
                <a16:creationId xmlns:a16="http://schemas.microsoft.com/office/drawing/2014/main" id="{2D2C7CFB-4736-4CC1-9413-7FF9CEB8B650}"/>
              </a:ext>
            </a:extLst>
          </p:cNvPr>
          <p:cNvCxnSpPr>
            <a:cxnSpLocks/>
            <a:stCxn id="34" idx="1"/>
            <a:endCxn id="30" idx="0"/>
          </p:cNvCxnSpPr>
          <p:nvPr/>
        </p:nvCxnSpPr>
        <p:spPr>
          <a:xfrm rot="10800000" flipV="1">
            <a:off x="4366696" y="1199267"/>
            <a:ext cx="2087867" cy="499310"/>
          </a:xfrm>
          <a:prstGeom prst="bentConnector2">
            <a:avLst/>
          </a:prstGeom>
          <a:ln w="12700">
            <a:solidFill>
              <a:srgbClr val="B5013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811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Tela de computador com texto preto sobre fundo branco&#10;&#10;Descrição gerada automaticamente com confiança baixa">
            <a:extLst>
              <a:ext uri="{FF2B5EF4-FFF2-40B4-BE49-F238E27FC236}">
                <a16:creationId xmlns:a16="http://schemas.microsoft.com/office/drawing/2014/main" id="{4D500299-33DD-427A-9211-C9C8B0C7A1E3}"/>
              </a:ext>
            </a:extLst>
          </p:cNvPr>
          <p:cNvPicPr>
            <a:picLocks noChangeAspect="1"/>
          </p:cNvPicPr>
          <p:nvPr/>
        </p:nvPicPr>
        <p:blipFill rotWithShape="1">
          <a:blip r:embed="rId2"/>
          <a:srcRect l="5584"/>
          <a:stretch/>
        </p:blipFill>
        <p:spPr>
          <a:xfrm>
            <a:off x="0" y="2541127"/>
            <a:ext cx="8633460" cy="2602373"/>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DAKSOKKEL INSTALLATIE</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31</a:t>
            </a:fld>
            <a:r>
              <a:rPr lang="en-US"/>
              <a:t> |</a:t>
            </a:r>
            <a:endParaRPr lang="fr-FR" dirty="0"/>
          </a:p>
        </p:txBody>
      </p:sp>
      <p:sp>
        <p:nvSpPr>
          <p:cNvPr id="19" name="Forma Livre: Forma 18">
            <a:extLst>
              <a:ext uri="{FF2B5EF4-FFF2-40B4-BE49-F238E27FC236}">
                <a16:creationId xmlns:a16="http://schemas.microsoft.com/office/drawing/2014/main" id="{42F854F7-6659-4074-857F-A3D7DBE44D09}"/>
              </a:ext>
            </a:extLst>
          </p:cNvPr>
          <p:cNvSpPr/>
          <p:nvPr/>
        </p:nvSpPr>
        <p:spPr>
          <a:xfrm>
            <a:off x="1659256" y="3689571"/>
            <a:ext cx="563880" cy="169947"/>
          </a:xfrm>
          <a:custGeom>
            <a:avLst/>
            <a:gdLst>
              <a:gd name="connsiteX0" fmla="*/ 0 w 916305"/>
              <a:gd name="connsiteY0" fmla="*/ 331470 h 400050"/>
              <a:gd name="connsiteX1" fmla="*/ 394335 w 916305"/>
              <a:gd name="connsiteY1" fmla="*/ 0 h 400050"/>
              <a:gd name="connsiteX2" fmla="*/ 916305 w 916305"/>
              <a:gd name="connsiteY2" fmla="*/ 66675 h 400050"/>
              <a:gd name="connsiteX3" fmla="*/ 544830 w 916305"/>
              <a:gd name="connsiteY3" fmla="*/ 400050 h 400050"/>
              <a:gd name="connsiteX4" fmla="*/ 0 w 916305"/>
              <a:gd name="connsiteY4" fmla="*/ 331470 h 400050"/>
              <a:gd name="connsiteX0" fmla="*/ 0 w 916305"/>
              <a:gd name="connsiteY0" fmla="*/ 331470 h 403647"/>
              <a:gd name="connsiteX1" fmla="*/ 394335 w 916305"/>
              <a:gd name="connsiteY1" fmla="*/ 0 h 403647"/>
              <a:gd name="connsiteX2" fmla="*/ 916305 w 916305"/>
              <a:gd name="connsiteY2" fmla="*/ 66675 h 403647"/>
              <a:gd name="connsiteX3" fmla="*/ 290194 w 916305"/>
              <a:gd name="connsiteY3" fmla="*/ 403647 h 403647"/>
              <a:gd name="connsiteX4" fmla="*/ 0 w 916305"/>
              <a:gd name="connsiteY4" fmla="*/ 331470 h 403647"/>
              <a:gd name="connsiteX0" fmla="*/ 0 w 518918"/>
              <a:gd name="connsiteY0" fmla="*/ 331470 h 403647"/>
              <a:gd name="connsiteX1" fmla="*/ 394335 w 518918"/>
              <a:gd name="connsiteY1" fmla="*/ 0 h 403647"/>
              <a:gd name="connsiteX2" fmla="*/ 518918 w 518918"/>
              <a:gd name="connsiteY2" fmla="*/ 196176 h 403647"/>
              <a:gd name="connsiteX3" fmla="*/ 290194 w 518918"/>
              <a:gd name="connsiteY3" fmla="*/ 403647 h 403647"/>
              <a:gd name="connsiteX4" fmla="*/ 0 w 518918"/>
              <a:gd name="connsiteY4" fmla="*/ 331470 h 403647"/>
              <a:gd name="connsiteX0" fmla="*/ 0 w 518918"/>
              <a:gd name="connsiteY0" fmla="*/ 248734 h 320911"/>
              <a:gd name="connsiteX1" fmla="*/ 305598 w 518918"/>
              <a:gd name="connsiteY1" fmla="*/ 0 h 320911"/>
              <a:gd name="connsiteX2" fmla="*/ 518918 w 518918"/>
              <a:gd name="connsiteY2" fmla="*/ 113440 h 320911"/>
              <a:gd name="connsiteX3" fmla="*/ 290194 w 518918"/>
              <a:gd name="connsiteY3" fmla="*/ 320911 h 320911"/>
              <a:gd name="connsiteX4" fmla="*/ 0 w 518918"/>
              <a:gd name="connsiteY4" fmla="*/ 248734 h 320911"/>
              <a:gd name="connsiteX0" fmla="*/ 0 w 561357"/>
              <a:gd name="connsiteY0" fmla="*/ 248734 h 320911"/>
              <a:gd name="connsiteX1" fmla="*/ 305598 w 561357"/>
              <a:gd name="connsiteY1" fmla="*/ 0 h 320911"/>
              <a:gd name="connsiteX2" fmla="*/ 561357 w 561357"/>
              <a:gd name="connsiteY2" fmla="*/ 77468 h 320911"/>
              <a:gd name="connsiteX3" fmla="*/ 290194 w 561357"/>
              <a:gd name="connsiteY3" fmla="*/ 320911 h 320911"/>
              <a:gd name="connsiteX4" fmla="*/ 0 w 561357"/>
              <a:gd name="connsiteY4" fmla="*/ 248734 h 320911"/>
              <a:gd name="connsiteX0" fmla="*/ 0 w 571002"/>
              <a:gd name="connsiteY0" fmla="*/ 248734 h 320911"/>
              <a:gd name="connsiteX1" fmla="*/ 305598 w 571002"/>
              <a:gd name="connsiteY1" fmla="*/ 0 h 320911"/>
              <a:gd name="connsiteX2" fmla="*/ 571002 w 571002"/>
              <a:gd name="connsiteY2" fmla="*/ 63079 h 320911"/>
              <a:gd name="connsiteX3" fmla="*/ 290194 w 571002"/>
              <a:gd name="connsiteY3" fmla="*/ 320911 h 320911"/>
              <a:gd name="connsiteX4" fmla="*/ 0 w 571002"/>
              <a:gd name="connsiteY4" fmla="*/ 248734 h 320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002" h="320911">
                <a:moveTo>
                  <a:pt x="0" y="248734"/>
                </a:moveTo>
                <a:lnTo>
                  <a:pt x="305598" y="0"/>
                </a:lnTo>
                <a:lnTo>
                  <a:pt x="571002" y="63079"/>
                </a:lnTo>
                <a:lnTo>
                  <a:pt x="290194" y="320911"/>
                </a:lnTo>
                <a:lnTo>
                  <a:pt x="0" y="248734"/>
                </a:lnTo>
                <a:close/>
              </a:path>
            </a:pathLst>
          </a:custGeom>
          <a:solidFill>
            <a:srgbClr val="B50130">
              <a:alpha val="38000"/>
            </a:srgbClr>
          </a:solidFill>
          <a:ln w="12700">
            <a:solidFill>
              <a:srgbClr val="B5013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Imagem 5" descr="Uma imagem contendo Forma&#10;&#10;Descrição gerada automaticamente">
            <a:extLst>
              <a:ext uri="{FF2B5EF4-FFF2-40B4-BE49-F238E27FC236}">
                <a16:creationId xmlns:a16="http://schemas.microsoft.com/office/drawing/2014/main" id="{D380C9B2-57A6-4B3C-A489-F395177078DD}"/>
              </a:ext>
            </a:extLst>
          </p:cNvPr>
          <p:cNvPicPr>
            <a:picLocks noChangeAspect="1"/>
          </p:cNvPicPr>
          <p:nvPr/>
        </p:nvPicPr>
        <p:blipFill rotWithShape="1">
          <a:blip r:embed="rId3"/>
          <a:srcRect l="19997" r="12205"/>
          <a:stretch/>
        </p:blipFill>
        <p:spPr>
          <a:xfrm>
            <a:off x="5504688" y="742303"/>
            <a:ext cx="3533792" cy="2434204"/>
          </a:xfrm>
          <a:prstGeom prst="rect">
            <a:avLst/>
          </a:prstGeom>
          <a:ln w="12700">
            <a:solidFill>
              <a:srgbClr val="B50130"/>
            </a:solidFill>
          </a:ln>
        </p:spPr>
      </p:pic>
      <p:sp>
        <p:nvSpPr>
          <p:cNvPr id="26" name="CaixaDeTexto 25">
            <a:extLst>
              <a:ext uri="{FF2B5EF4-FFF2-40B4-BE49-F238E27FC236}">
                <a16:creationId xmlns:a16="http://schemas.microsoft.com/office/drawing/2014/main" id="{F62A21DC-6014-40A4-A879-C9CAB4C8862A}"/>
              </a:ext>
            </a:extLst>
          </p:cNvPr>
          <p:cNvSpPr txBox="1"/>
          <p:nvPr/>
        </p:nvSpPr>
        <p:spPr>
          <a:xfrm>
            <a:off x="965736" y="1096015"/>
            <a:ext cx="3417574" cy="1169551"/>
          </a:xfrm>
          <a:prstGeom prst="rect">
            <a:avLst/>
          </a:prstGeom>
          <a:noFill/>
        </p:spPr>
        <p:txBody>
          <a:bodyPr wrap="square" rtlCol="0">
            <a:spAutoFit/>
          </a:bodyPr>
          <a:lstStyle/>
          <a:p>
            <a:pPr algn="ctr">
              <a:spcAft>
                <a:spcPts val="600"/>
              </a:spcAft>
            </a:pPr>
            <a:r>
              <a:rPr lang="nl-NL" sz="1400" dirty="0">
                <a:solidFill>
                  <a:schemeClr val="bg1">
                    <a:lumMod val="50000"/>
                  </a:schemeClr>
                </a:solidFill>
              </a:rPr>
              <a:t>Een klaarliggende bedradingsbundel </a:t>
            </a:r>
            <a:r>
              <a:rPr lang="nl-NL" sz="1400" dirty="0">
                <a:solidFill>
                  <a:schemeClr val="accent1"/>
                </a:solidFill>
              </a:rPr>
              <a:t>(voedings- en communicatiedraden) </a:t>
            </a:r>
            <a:r>
              <a:rPr lang="nl-NL" sz="1400" dirty="0">
                <a:solidFill>
                  <a:schemeClr val="bg1">
                    <a:lumMod val="50000"/>
                  </a:schemeClr>
                </a:solidFill>
              </a:rPr>
              <a:t>moet door de sokkel worden getrokken om uiteindelijk in de elektrische kast op het dak te worden aangesloten. </a:t>
            </a:r>
          </a:p>
        </p:txBody>
      </p:sp>
    </p:spTree>
    <p:extLst>
      <p:ext uri="{BB962C8B-B14F-4D97-AF65-F5344CB8AC3E}">
        <p14:creationId xmlns:p14="http://schemas.microsoft.com/office/powerpoint/2010/main" val="4258768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iagrama, Desenho técnico&#10;&#10;Descrição gerada automaticamente">
            <a:extLst>
              <a:ext uri="{FF2B5EF4-FFF2-40B4-BE49-F238E27FC236}">
                <a16:creationId xmlns:a16="http://schemas.microsoft.com/office/drawing/2014/main" id="{329B7D0F-F37C-4D65-9BBD-630C518BFFCA}"/>
              </a:ext>
            </a:extLst>
          </p:cNvPr>
          <p:cNvPicPr>
            <a:picLocks noChangeAspect="1"/>
          </p:cNvPicPr>
          <p:nvPr/>
        </p:nvPicPr>
        <p:blipFill rotWithShape="1">
          <a:blip r:embed="rId3"/>
          <a:srcRect t="4393" b="8280"/>
          <a:stretch/>
        </p:blipFill>
        <p:spPr>
          <a:xfrm>
            <a:off x="0" y="1479604"/>
            <a:ext cx="9144000" cy="3663896"/>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DAKSOKKEL INSTALLATIE</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32</a:t>
            </a:fld>
            <a:r>
              <a:rPr lang="en-US"/>
              <a:t> |</a:t>
            </a:r>
            <a:endParaRPr lang="fr-FR" dirty="0"/>
          </a:p>
        </p:txBody>
      </p:sp>
      <p:sp>
        <p:nvSpPr>
          <p:cNvPr id="14" name="CaixaDeTexto 13">
            <a:extLst>
              <a:ext uri="{FF2B5EF4-FFF2-40B4-BE49-F238E27FC236}">
                <a16:creationId xmlns:a16="http://schemas.microsoft.com/office/drawing/2014/main" id="{423AFCEF-08EE-42E1-A4F7-C957826F1BA0}"/>
              </a:ext>
            </a:extLst>
          </p:cNvPr>
          <p:cNvSpPr txBox="1"/>
          <p:nvPr/>
        </p:nvSpPr>
        <p:spPr>
          <a:xfrm>
            <a:off x="407014" y="622574"/>
            <a:ext cx="8444886" cy="815608"/>
          </a:xfrm>
          <a:prstGeom prst="rect">
            <a:avLst/>
          </a:prstGeom>
          <a:noFill/>
        </p:spPr>
        <p:txBody>
          <a:bodyPr wrap="square" rtlCol="0">
            <a:spAutoFit/>
          </a:bodyPr>
          <a:lstStyle/>
          <a:p>
            <a:pPr algn="ctr">
              <a:spcAft>
                <a:spcPts val="600"/>
              </a:spcAft>
            </a:pPr>
            <a:r>
              <a:rPr lang="nl-NL" sz="1400" dirty="0">
                <a:solidFill>
                  <a:schemeClr val="bg1">
                    <a:lumMod val="50000"/>
                  </a:schemeClr>
                </a:solidFill>
              </a:rPr>
              <a:t>Controleer of het verbindingsrubber niet beschadigd is tijdens het transport.</a:t>
            </a:r>
          </a:p>
          <a:p>
            <a:pPr algn="ctr">
              <a:spcAft>
                <a:spcPts val="600"/>
              </a:spcAft>
            </a:pPr>
            <a:r>
              <a:rPr lang="nl-NL" sz="1400" dirty="0">
                <a:solidFill>
                  <a:schemeClr val="bg1">
                    <a:lumMod val="50000"/>
                  </a:schemeClr>
                </a:solidFill>
              </a:rPr>
              <a:t>Indien nodig moet dit in de fabriek gemonteerde rubber worden vervangen of gerepareerd worden, voordat de rooftop op het dak wordt gemonteerd.</a:t>
            </a:r>
          </a:p>
        </p:txBody>
      </p:sp>
      <p:sp>
        <p:nvSpPr>
          <p:cNvPr id="15" name="Seta: para a Direita 14">
            <a:extLst>
              <a:ext uri="{FF2B5EF4-FFF2-40B4-BE49-F238E27FC236}">
                <a16:creationId xmlns:a16="http://schemas.microsoft.com/office/drawing/2014/main" id="{73C609C4-466F-45DE-8DF3-733ABB314B4D}"/>
              </a:ext>
            </a:extLst>
          </p:cNvPr>
          <p:cNvSpPr/>
          <p:nvPr/>
        </p:nvSpPr>
        <p:spPr>
          <a:xfrm rot="2651080">
            <a:off x="643050" y="2279845"/>
            <a:ext cx="710419" cy="583809"/>
          </a:xfrm>
          <a:prstGeom prst="rightArrow">
            <a:avLst/>
          </a:prstGeom>
          <a:solidFill>
            <a:srgbClr val="B5013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68106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43653" y="1334509"/>
            <a:ext cx="8636876" cy="1371600"/>
          </a:xfrm>
        </p:spPr>
        <p:txBody>
          <a:bodyPr/>
          <a:lstStyle/>
          <a:p>
            <a:pPr>
              <a:spcAft>
                <a:spcPts val="1800"/>
              </a:spcAft>
            </a:pPr>
            <a:br>
              <a:rPr lang="en-US" sz="1200" b="1" spc="300" dirty="0"/>
            </a:br>
            <a:br>
              <a:rPr lang="en-US" sz="1200" b="1" spc="300" dirty="0"/>
            </a:br>
            <a:br>
              <a:rPr lang="en-US" sz="1200" b="1" spc="300" dirty="0"/>
            </a:br>
            <a:br>
              <a:rPr lang="en-US" sz="1200" b="1" spc="300" dirty="0"/>
            </a:br>
            <a:r>
              <a:rPr lang="en-US" sz="4800" b="1" spc="300" dirty="0"/>
              <a:t>e-Baltic</a:t>
            </a:r>
            <a:br>
              <a:rPr lang="en-US" sz="4000" b="1" spc="300" dirty="0"/>
            </a:br>
            <a:r>
              <a:rPr lang="en-US" sz="2800" b="1" spc="300" dirty="0"/>
              <a:t>Rooftop </a:t>
            </a:r>
            <a:r>
              <a:rPr lang="en-US" sz="2800" b="1" spc="300" dirty="0" err="1"/>
              <a:t>installatie</a:t>
            </a:r>
            <a:endParaRPr lang="en-US" sz="1600" spc="300" dirty="0"/>
          </a:p>
        </p:txBody>
      </p:sp>
    </p:spTree>
    <p:extLst>
      <p:ext uri="{BB962C8B-B14F-4D97-AF65-F5344CB8AC3E}">
        <p14:creationId xmlns:p14="http://schemas.microsoft.com/office/powerpoint/2010/main" val="21153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iagrama, Desenho técnico&#10;&#10;Descrição gerada automaticamente">
            <a:extLst>
              <a:ext uri="{FF2B5EF4-FFF2-40B4-BE49-F238E27FC236}">
                <a16:creationId xmlns:a16="http://schemas.microsoft.com/office/drawing/2014/main" id="{F1B6EDDB-3F50-4EFC-8665-96AE3FA3CCAD}"/>
              </a:ext>
            </a:extLst>
          </p:cNvPr>
          <p:cNvPicPr>
            <a:picLocks noChangeAspect="1"/>
          </p:cNvPicPr>
          <p:nvPr/>
        </p:nvPicPr>
        <p:blipFill>
          <a:blip r:embed="rId3"/>
          <a:stretch>
            <a:fillRect/>
          </a:stretch>
        </p:blipFill>
        <p:spPr>
          <a:xfrm>
            <a:off x="586740" y="1678918"/>
            <a:ext cx="4815115" cy="3061825"/>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INSTALLATIE</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34</a:t>
            </a:fld>
            <a:r>
              <a:rPr lang="en-US"/>
              <a:t> |</a:t>
            </a:r>
            <a:endParaRPr lang="fr-FR" dirty="0"/>
          </a:p>
        </p:txBody>
      </p:sp>
      <p:sp>
        <p:nvSpPr>
          <p:cNvPr id="14" name="CaixaDeTexto 13">
            <a:extLst>
              <a:ext uri="{FF2B5EF4-FFF2-40B4-BE49-F238E27FC236}">
                <a16:creationId xmlns:a16="http://schemas.microsoft.com/office/drawing/2014/main" id="{423AFCEF-08EE-42E1-A4F7-C957826F1BA0}"/>
              </a:ext>
            </a:extLst>
          </p:cNvPr>
          <p:cNvSpPr txBox="1"/>
          <p:nvPr/>
        </p:nvSpPr>
        <p:spPr>
          <a:xfrm>
            <a:off x="317500" y="890707"/>
            <a:ext cx="8286750" cy="600164"/>
          </a:xfrm>
          <a:prstGeom prst="rect">
            <a:avLst/>
          </a:prstGeom>
          <a:noFill/>
        </p:spPr>
        <p:txBody>
          <a:bodyPr wrap="square" rtlCol="0">
            <a:spAutoFit/>
          </a:bodyPr>
          <a:lstStyle/>
          <a:p>
            <a:pPr algn="ctr">
              <a:spcAft>
                <a:spcPts val="600"/>
              </a:spcAft>
            </a:pPr>
            <a:r>
              <a:rPr lang="nl-NL" sz="1400" dirty="0">
                <a:solidFill>
                  <a:schemeClr val="bg1">
                    <a:lumMod val="50000"/>
                  </a:schemeClr>
                </a:solidFill>
              </a:rPr>
              <a:t>VERWIJDER DE VORKHEFTRUCK BESCHERMHULZEN DIE ZICH ONDER DE MACHINE BEVINDEN </a:t>
            </a:r>
          </a:p>
          <a:p>
            <a:pPr algn="ctr">
              <a:spcAft>
                <a:spcPts val="600"/>
              </a:spcAft>
            </a:pPr>
            <a:r>
              <a:rPr lang="nl-NL" sz="1400" dirty="0">
                <a:solidFill>
                  <a:schemeClr val="bg1">
                    <a:lumMod val="50000"/>
                  </a:schemeClr>
                </a:solidFill>
              </a:rPr>
              <a:t>Verwijder vóór de installatie de beschermhulzen van de vorkheftruck die zich onder het toestel bevinden.</a:t>
            </a:r>
          </a:p>
        </p:txBody>
      </p:sp>
      <p:sp>
        <p:nvSpPr>
          <p:cNvPr id="13" name="CaixaDeTexto 12">
            <a:extLst>
              <a:ext uri="{FF2B5EF4-FFF2-40B4-BE49-F238E27FC236}">
                <a16:creationId xmlns:a16="http://schemas.microsoft.com/office/drawing/2014/main" id="{89CC6EF4-5393-40DC-990E-60413DC7C79E}"/>
              </a:ext>
            </a:extLst>
          </p:cNvPr>
          <p:cNvSpPr txBox="1"/>
          <p:nvPr/>
        </p:nvSpPr>
        <p:spPr>
          <a:xfrm>
            <a:off x="5562767" y="1678918"/>
            <a:ext cx="3322145" cy="3200876"/>
          </a:xfrm>
          <a:prstGeom prst="rect">
            <a:avLst/>
          </a:prstGeom>
          <a:noFill/>
          <a:ln>
            <a:solidFill>
              <a:srgbClr val="B50130"/>
            </a:solidFill>
          </a:ln>
        </p:spPr>
        <p:txBody>
          <a:bodyPr wrap="square" rtlCol="0">
            <a:spAutoFit/>
          </a:bodyPr>
          <a:lstStyle/>
          <a:p>
            <a:pPr algn="ctr">
              <a:spcAft>
                <a:spcPts val="600"/>
              </a:spcAft>
            </a:pPr>
            <a:r>
              <a:rPr lang="nl-NL" sz="1400" dirty="0">
                <a:solidFill>
                  <a:schemeClr val="bg1">
                    <a:lumMod val="50000"/>
                  </a:schemeClr>
                </a:solidFill>
              </a:rPr>
              <a:t>Let op dat u niemand verwondt bij het verwijderen van de vorkheftruck beschermhulzen.</a:t>
            </a:r>
          </a:p>
          <a:p>
            <a:pPr algn="ctr">
              <a:spcAft>
                <a:spcPts val="600"/>
              </a:spcAft>
            </a:pPr>
            <a:endParaRPr lang="nl-NL" sz="1400" dirty="0">
              <a:solidFill>
                <a:schemeClr val="bg1">
                  <a:lumMod val="50000"/>
                </a:schemeClr>
              </a:solidFill>
            </a:endParaRPr>
          </a:p>
          <a:p>
            <a:pPr algn="ctr">
              <a:spcAft>
                <a:spcPts val="600"/>
              </a:spcAft>
            </a:pPr>
            <a:r>
              <a:rPr lang="nl-NL" sz="1400" dirty="0">
                <a:solidFill>
                  <a:schemeClr val="bg1">
                    <a:lumMod val="50000"/>
                  </a:schemeClr>
                </a:solidFill>
              </a:rPr>
              <a:t>Plaats de machine op een veilige plaats terwijl u de vorkheftruck beschermhulzen van het toestel verwijdert.</a:t>
            </a:r>
          </a:p>
          <a:p>
            <a:pPr algn="ctr">
              <a:spcAft>
                <a:spcPts val="600"/>
              </a:spcAft>
            </a:pPr>
            <a:endParaRPr lang="nl-NL" sz="1400" dirty="0">
              <a:solidFill>
                <a:schemeClr val="bg1">
                  <a:lumMod val="50000"/>
                </a:schemeClr>
              </a:solidFill>
            </a:endParaRPr>
          </a:p>
          <a:p>
            <a:pPr algn="ctr">
              <a:spcAft>
                <a:spcPts val="600"/>
              </a:spcAft>
            </a:pPr>
            <a:r>
              <a:rPr lang="nl-NL" sz="1400" dirty="0">
                <a:solidFill>
                  <a:schemeClr val="accent1"/>
                </a:solidFill>
              </a:rPr>
              <a:t>WAARSCHUWING: GEBRUIK NOOIT EEN VORKHEFTRUCK OM HET APPARAAT TE VERVOEREN ZONDER DEZE BESCHERMHOEZEN.</a:t>
            </a:r>
          </a:p>
        </p:txBody>
      </p:sp>
    </p:spTree>
    <p:extLst>
      <p:ext uri="{BB962C8B-B14F-4D97-AF65-F5344CB8AC3E}">
        <p14:creationId xmlns:p14="http://schemas.microsoft.com/office/powerpoint/2010/main" val="406128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Tela de computador com texto preto sobre fundo branco&#10;&#10;Descrição gerada automaticamente com confiança média">
            <a:extLst>
              <a:ext uri="{FF2B5EF4-FFF2-40B4-BE49-F238E27FC236}">
                <a16:creationId xmlns:a16="http://schemas.microsoft.com/office/drawing/2014/main" id="{398FE9C6-D004-4404-BC8E-564B4F28BEE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27032" y="447351"/>
            <a:ext cx="3771776" cy="4653885"/>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INSTALLATIE</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EC39F2-7773-9641-957D-47E9D005E398}" type="datetime1">
              <a:rPr kumimoji="0" lang="fr-FR" sz="1100" b="0" i="0" u="none" strike="noStrike" kern="1200" cap="none" spc="0" normalizeH="0" baseline="0" noProof="0" smtClean="0">
                <a:ln>
                  <a:noFill/>
                </a:ln>
                <a:solidFill>
                  <a:prstClr val="white">
                    <a:lumMod val="50000"/>
                  </a:prst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08/11/2021</a:t>
            </a:fld>
            <a:endParaRPr kumimoji="0" lang="fr-FR" sz="1100" b="0" i="0" u="none" strike="noStrike" kern="1200" cap="none" spc="0" normalizeH="0" baseline="0" noProof="0" dirty="0">
              <a:ln>
                <a:noFill/>
              </a:ln>
              <a:solidFill>
                <a:prstClr val="white">
                  <a:lumMod val="50000"/>
                </a:prstClr>
              </a:solidFill>
              <a:effectLst/>
              <a:uLnTx/>
              <a:uFillTx/>
              <a:latin typeface="Arial"/>
              <a:ea typeface="+mn-ea"/>
              <a:cs typeface="Arial"/>
            </a:endParaRP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679D5AC-1C0B-9841-873A-C169B35CF2CF}" type="slidenum">
              <a:rPr kumimoji="0" lang="fr-FR" sz="1100" b="0" i="0" u="none" strike="noStrike" kern="1200" cap="none" spc="0" normalizeH="0" baseline="0" noProof="0" smtClean="0">
                <a:ln>
                  <a:noFill/>
                </a:ln>
                <a:solidFill>
                  <a:prstClr val="white">
                    <a:lumMod val="50000"/>
                  </a:prstClr>
                </a:solidFill>
                <a:effectLst/>
                <a:uLnTx/>
                <a:uFillTx/>
                <a:latin typeface="Arial" charset="0"/>
                <a:ea typeface="ＭＳ Ｐゴシック" charset="0"/>
              </a:rPr>
              <a:pPr marL="0" marR="0" lvl="0" indent="0" algn="l" defTabSz="457200" rtl="0" eaLnBrk="1" fontAlgn="auto" latinLnBrk="0" hangingPunct="1">
                <a:lnSpc>
                  <a:spcPct val="100000"/>
                </a:lnSpc>
                <a:spcBef>
                  <a:spcPts val="0"/>
                </a:spcBef>
                <a:spcAft>
                  <a:spcPts val="0"/>
                </a:spcAft>
                <a:buClrTx/>
                <a:buSzTx/>
                <a:buFontTx/>
                <a:buNone/>
                <a:tabLst/>
                <a:defRPr/>
              </a:pPr>
              <a:t>35</a:t>
            </a:fld>
            <a:r>
              <a:rPr kumimoji="0" lang="en-US" sz="1100" b="0" i="0" u="none" strike="noStrike" kern="1200" cap="none" spc="0" normalizeH="0" baseline="0" noProof="0">
                <a:ln>
                  <a:noFill/>
                </a:ln>
                <a:solidFill>
                  <a:prstClr val="white">
                    <a:lumMod val="50000"/>
                  </a:prstClr>
                </a:solidFill>
                <a:effectLst/>
                <a:uLnTx/>
                <a:uFillTx/>
                <a:latin typeface="Arial" charset="0"/>
                <a:ea typeface="ＭＳ Ｐゴシック" charset="0"/>
              </a:rPr>
              <a:t> |</a:t>
            </a:r>
            <a:endParaRPr kumimoji="0" lang="fr-FR" sz="1100" b="0" i="0" u="none" strike="noStrike" kern="1200" cap="none" spc="0" normalizeH="0" baseline="0" noProof="0" dirty="0">
              <a:ln>
                <a:noFill/>
              </a:ln>
              <a:solidFill>
                <a:prstClr val="white">
                  <a:lumMod val="50000"/>
                </a:prstClr>
              </a:solidFill>
              <a:effectLst/>
              <a:uLnTx/>
              <a:uFillTx/>
              <a:latin typeface="Arial" charset="0"/>
              <a:ea typeface="ＭＳ Ｐゴシック" charset="0"/>
            </a:endParaRPr>
          </a:p>
        </p:txBody>
      </p:sp>
      <p:sp>
        <p:nvSpPr>
          <p:cNvPr id="14" name="CaixaDeTexto 13">
            <a:extLst>
              <a:ext uri="{FF2B5EF4-FFF2-40B4-BE49-F238E27FC236}">
                <a16:creationId xmlns:a16="http://schemas.microsoft.com/office/drawing/2014/main" id="{423AFCEF-08EE-42E1-A4F7-C957826F1BA0}"/>
              </a:ext>
            </a:extLst>
          </p:cNvPr>
          <p:cNvSpPr txBox="1"/>
          <p:nvPr/>
        </p:nvSpPr>
        <p:spPr>
          <a:xfrm>
            <a:off x="4032032" y="810104"/>
            <a:ext cx="4875740" cy="1107996"/>
          </a:xfrm>
          <a:prstGeom prst="rect">
            <a:avLst/>
          </a:prstGeom>
          <a:noFill/>
        </p:spPr>
        <p:txBody>
          <a:bodyPr wrap="square" rtlCol="0">
            <a:spAutoFit/>
          </a:bodyPr>
          <a:lstStyle/>
          <a:p>
            <a:pPr>
              <a:spcAft>
                <a:spcPts val="600"/>
              </a:spcAft>
            </a:pPr>
            <a:r>
              <a:rPr lang="nl-NL" sz="1400" dirty="0">
                <a:solidFill>
                  <a:srgbClr val="B50130"/>
                </a:solidFill>
              </a:rPr>
              <a:t>Voorbereiding voor het hijsen</a:t>
            </a:r>
          </a:p>
          <a:p>
            <a:pPr marL="285750" indent="-285750">
              <a:spcAft>
                <a:spcPts val="600"/>
              </a:spcAft>
              <a:buFont typeface="Wingdings" panose="05000000000000000000" pitchFamily="2" charset="2"/>
              <a:buChar char="Ø"/>
            </a:pPr>
            <a:r>
              <a:rPr lang="nl-NL" sz="1400" dirty="0">
                <a:solidFill>
                  <a:schemeClr val="bg1">
                    <a:lumMod val="50000"/>
                  </a:schemeClr>
                </a:solidFill>
              </a:rPr>
              <a:t>Plaats hijsogen in elke hoek van de rooftop (sommige rooftops kunnen 6 hijsogen hebben).</a:t>
            </a:r>
          </a:p>
          <a:p>
            <a:pPr marL="285750" indent="-285750">
              <a:spcAft>
                <a:spcPts val="600"/>
              </a:spcAft>
              <a:buFont typeface="Wingdings" panose="05000000000000000000" pitchFamily="2" charset="2"/>
              <a:buChar char="Ø"/>
            </a:pPr>
            <a:r>
              <a:rPr lang="nl-NL" sz="1400" dirty="0">
                <a:solidFill>
                  <a:schemeClr val="bg1">
                    <a:lumMod val="50000"/>
                  </a:schemeClr>
                </a:solidFill>
              </a:rPr>
              <a:t>De maximale diameter van de ringschacht = 20 mm.</a:t>
            </a:r>
          </a:p>
        </p:txBody>
      </p:sp>
      <p:cxnSp>
        <p:nvCxnSpPr>
          <p:cNvPr id="16" name="Conector: Angulado 15">
            <a:extLst>
              <a:ext uri="{FF2B5EF4-FFF2-40B4-BE49-F238E27FC236}">
                <a16:creationId xmlns:a16="http://schemas.microsoft.com/office/drawing/2014/main" id="{6B01E039-9327-40B5-ADCB-5D16620EF513}"/>
              </a:ext>
            </a:extLst>
          </p:cNvPr>
          <p:cNvCxnSpPr>
            <a:cxnSpLocks/>
            <a:stCxn id="23" idx="3"/>
            <a:endCxn id="8" idx="2"/>
          </p:cNvCxnSpPr>
          <p:nvPr/>
        </p:nvCxnSpPr>
        <p:spPr>
          <a:xfrm flipV="1">
            <a:off x="1733550" y="4653115"/>
            <a:ext cx="4736352" cy="316020"/>
          </a:xfrm>
          <a:prstGeom prst="bentConnector2">
            <a:avLst/>
          </a:prstGeom>
          <a:noFill/>
          <a:ln w="12700" cap="rnd">
            <a:solidFill>
              <a:srgbClr val="800000"/>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23" name="Forma Livre: Forma 22">
            <a:extLst>
              <a:ext uri="{FF2B5EF4-FFF2-40B4-BE49-F238E27FC236}">
                <a16:creationId xmlns:a16="http://schemas.microsoft.com/office/drawing/2014/main" id="{520312B5-CDDA-4246-8412-D904D90BFE56}"/>
              </a:ext>
            </a:extLst>
          </p:cNvPr>
          <p:cNvSpPr/>
          <p:nvPr/>
        </p:nvSpPr>
        <p:spPr>
          <a:xfrm>
            <a:off x="282448" y="4446963"/>
            <a:ext cx="1451102" cy="522172"/>
          </a:xfrm>
          <a:custGeom>
            <a:avLst/>
            <a:gdLst>
              <a:gd name="connsiteX0" fmla="*/ 0 w 1163320"/>
              <a:gd name="connsiteY0" fmla="*/ 177800 h 596900"/>
              <a:gd name="connsiteX1" fmla="*/ 0 w 1163320"/>
              <a:gd name="connsiteY1" fmla="*/ 0 h 596900"/>
              <a:gd name="connsiteX2" fmla="*/ 1163320 w 1163320"/>
              <a:gd name="connsiteY2" fmla="*/ 424180 h 596900"/>
              <a:gd name="connsiteX3" fmla="*/ 1163320 w 1163320"/>
              <a:gd name="connsiteY3" fmla="*/ 596900 h 596900"/>
              <a:gd name="connsiteX4" fmla="*/ 0 w 1163320"/>
              <a:gd name="connsiteY4" fmla="*/ 177800 h 59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320" h="596900">
                <a:moveTo>
                  <a:pt x="0" y="177800"/>
                </a:moveTo>
                <a:lnTo>
                  <a:pt x="0" y="0"/>
                </a:lnTo>
                <a:lnTo>
                  <a:pt x="1163320" y="424180"/>
                </a:lnTo>
                <a:lnTo>
                  <a:pt x="1163320" y="596900"/>
                </a:lnTo>
                <a:lnTo>
                  <a:pt x="0" y="177800"/>
                </a:lnTo>
                <a:close/>
              </a:path>
            </a:pathLst>
          </a:custGeom>
          <a:noFill/>
          <a:ln w="12700" cap="rnd">
            <a:solidFill>
              <a:srgbClr val="8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Medium"/>
              <a:ea typeface="+mn-ea"/>
              <a:cs typeface="+mn-cs"/>
            </a:endParaRPr>
          </a:p>
        </p:txBody>
      </p:sp>
      <p:pic>
        <p:nvPicPr>
          <p:cNvPr id="8" name="Imagem 7" descr="Uma imagem contendo Diagrama&#10;&#10;Descrição gerada automaticamente">
            <a:extLst>
              <a:ext uri="{FF2B5EF4-FFF2-40B4-BE49-F238E27FC236}">
                <a16:creationId xmlns:a16="http://schemas.microsoft.com/office/drawing/2014/main" id="{8668ED30-9351-4C92-93EE-191F6551E1DB}"/>
              </a:ext>
            </a:extLst>
          </p:cNvPr>
          <p:cNvPicPr>
            <a:picLocks noChangeAspect="1"/>
          </p:cNvPicPr>
          <p:nvPr/>
        </p:nvPicPr>
        <p:blipFill rotWithShape="1">
          <a:blip r:embed="rId4"/>
          <a:srcRect l="3528" r="3897"/>
          <a:stretch/>
        </p:blipFill>
        <p:spPr>
          <a:xfrm>
            <a:off x="4032032" y="2265680"/>
            <a:ext cx="4875740" cy="2387435"/>
          </a:xfrm>
          <a:prstGeom prst="rect">
            <a:avLst/>
          </a:prstGeom>
          <a:ln w="12700">
            <a:solidFill>
              <a:srgbClr val="800000"/>
            </a:solidFill>
          </a:ln>
        </p:spPr>
      </p:pic>
    </p:spTree>
    <p:extLst>
      <p:ext uri="{BB962C8B-B14F-4D97-AF65-F5344CB8AC3E}">
        <p14:creationId xmlns:p14="http://schemas.microsoft.com/office/powerpoint/2010/main" val="3808934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Imagem de vídeo game&#10;&#10;Descrição gerada automaticamente com confiança média">
            <a:extLst>
              <a:ext uri="{FF2B5EF4-FFF2-40B4-BE49-F238E27FC236}">
                <a16:creationId xmlns:a16="http://schemas.microsoft.com/office/drawing/2014/main" id="{5DD29325-A9CC-4291-84AC-AB04DB6C70F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87003" y="622574"/>
            <a:ext cx="3597567" cy="4520926"/>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INSTALLATIE</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36</a:t>
            </a:fld>
            <a:r>
              <a:rPr lang="en-US"/>
              <a:t> |</a:t>
            </a:r>
            <a:endParaRPr lang="fr-FR" dirty="0"/>
          </a:p>
        </p:txBody>
      </p:sp>
      <p:sp>
        <p:nvSpPr>
          <p:cNvPr id="4" name="Forma Livre: Forma 3">
            <a:extLst>
              <a:ext uri="{FF2B5EF4-FFF2-40B4-BE49-F238E27FC236}">
                <a16:creationId xmlns:a16="http://schemas.microsoft.com/office/drawing/2014/main" id="{5A649680-AB56-434F-A171-2E92CF918755}"/>
              </a:ext>
            </a:extLst>
          </p:cNvPr>
          <p:cNvSpPr/>
          <p:nvPr/>
        </p:nvSpPr>
        <p:spPr>
          <a:xfrm>
            <a:off x="2143760" y="914400"/>
            <a:ext cx="1488440" cy="3352800"/>
          </a:xfrm>
          <a:custGeom>
            <a:avLst/>
            <a:gdLst>
              <a:gd name="connsiteX0" fmla="*/ 0 w 1488440"/>
              <a:gd name="connsiteY0" fmla="*/ 0 h 3352800"/>
              <a:gd name="connsiteX1" fmla="*/ 1295400 w 1488440"/>
              <a:gd name="connsiteY1" fmla="*/ 2560320 h 3352800"/>
              <a:gd name="connsiteX2" fmla="*/ 1290320 w 1488440"/>
              <a:gd name="connsiteY2" fmla="*/ 2611120 h 3352800"/>
              <a:gd name="connsiteX3" fmla="*/ 1488440 w 1488440"/>
              <a:gd name="connsiteY3" fmla="*/ 3352800 h 3352800"/>
            </a:gdLst>
            <a:ahLst/>
            <a:cxnLst>
              <a:cxn ang="0">
                <a:pos x="connsiteX0" y="connsiteY0"/>
              </a:cxn>
              <a:cxn ang="0">
                <a:pos x="connsiteX1" y="connsiteY1"/>
              </a:cxn>
              <a:cxn ang="0">
                <a:pos x="connsiteX2" y="connsiteY2"/>
              </a:cxn>
              <a:cxn ang="0">
                <a:pos x="connsiteX3" y="connsiteY3"/>
              </a:cxn>
            </a:cxnLst>
            <a:rect l="l" t="t" r="r" b="b"/>
            <a:pathLst>
              <a:path w="1488440" h="3352800">
                <a:moveTo>
                  <a:pt x="0" y="0"/>
                </a:moveTo>
                <a:lnTo>
                  <a:pt x="1295400" y="2560320"/>
                </a:lnTo>
                <a:lnTo>
                  <a:pt x="1290320" y="2611120"/>
                </a:lnTo>
                <a:lnTo>
                  <a:pt x="1488440" y="3352800"/>
                </a:lnTo>
              </a:path>
            </a:pathLst>
          </a:custGeom>
          <a:ln w="57150" cap="rnd">
            <a:solidFill>
              <a:srgbClr val="FFC000"/>
            </a:solidFill>
          </a:ln>
          <a:effectLst>
            <a:glow rad="50800">
              <a:srgbClr val="800000">
                <a:alpha val="8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CaixaDeTexto 12">
            <a:extLst>
              <a:ext uri="{FF2B5EF4-FFF2-40B4-BE49-F238E27FC236}">
                <a16:creationId xmlns:a16="http://schemas.microsoft.com/office/drawing/2014/main" id="{8675BCDF-CC68-4598-8325-4E8569D959E3}"/>
              </a:ext>
            </a:extLst>
          </p:cNvPr>
          <p:cNvSpPr txBox="1"/>
          <p:nvPr/>
        </p:nvSpPr>
        <p:spPr>
          <a:xfrm rot="3801366">
            <a:off x="2672324" y="2265164"/>
            <a:ext cx="944880" cy="369332"/>
          </a:xfrm>
          <a:prstGeom prst="rect">
            <a:avLst/>
          </a:prstGeom>
          <a:noFill/>
        </p:spPr>
        <p:txBody>
          <a:bodyPr wrap="square" rtlCol="0">
            <a:spAutoFit/>
          </a:bodyPr>
          <a:lstStyle/>
          <a:p>
            <a:pPr algn="ctr"/>
            <a:r>
              <a:rPr lang="pt-BR" dirty="0">
                <a:solidFill>
                  <a:srgbClr val="800000"/>
                </a:solidFill>
              </a:rPr>
              <a:t>5 m</a:t>
            </a:r>
            <a:endParaRPr lang="en-GB" dirty="0">
              <a:solidFill>
                <a:srgbClr val="800000"/>
              </a:solidFill>
            </a:endParaRPr>
          </a:p>
        </p:txBody>
      </p:sp>
      <p:sp>
        <p:nvSpPr>
          <p:cNvPr id="17" name="CaixaDeTexto 16">
            <a:extLst>
              <a:ext uri="{FF2B5EF4-FFF2-40B4-BE49-F238E27FC236}">
                <a16:creationId xmlns:a16="http://schemas.microsoft.com/office/drawing/2014/main" id="{5A9A28CA-815C-4FF4-A4B2-41D8F051B2FA}"/>
              </a:ext>
            </a:extLst>
          </p:cNvPr>
          <p:cNvSpPr txBox="1"/>
          <p:nvPr/>
        </p:nvSpPr>
        <p:spPr>
          <a:xfrm>
            <a:off x="4032032" y="810104"/>
            <a:ext cx="4875740" cy="600164"/>
          </a:xfrm>
          <a:prstGeom prst="rect">
            <a:avLst/>
          </a:prstGeom>
          <a:noFill/>
        </p:spPr>
        <p:txBody>
          <a:bodyPr wrap="square" rtlCol="0">
            <a:spAutoFit/>
          </a:bodyPr>
          <a:lstStyle/>
          <a:p>
            <a:pPr>
              <a:spcAft>
                <a:spcPts val="600"/>
              </a:spcAft>
            </a:pPr>
            <a:r>
              <a:rPr lang="nl-NL" sz="1400" dirty="0">
                <a:solidFill>
                  <a:srgbClr val="B50130"/>
                </a:solidFill>
              </a:rPr>
              <a:t>Voorbereiding voor het hijsen</a:t>
            </a:r>
          </a:p>
          <a:p>
            <a:pPr marL="285750" indent="-285750">
              <a:spcAft>
                <a:spcPts val="600"/>
              </a:spcAft>
              <a:buFont typeface="Wingdings" panose="05000000000000000000" pitchFamily="2" charset="2"/>
              <a:buChar char="Ø"/>
            </a:pPr>
            <a:r>
              <a:rPr lang="nl-NL" sz="1400" dirty="0">
                <a:solidFill>
                  <a:schemeClr val="accent6"/>
                </a:solidFill>
              </a:rPr>
              <a:t>Gebruik min. 5 m hijsband in elke sluiting.</a:t>
            </a:r>
            <a:endParaRPr lang="en-GB" sz="1400" dirty="0">
              <a:solidFill>
                <a:schemeClr val="accent6"/>
              </a:solidFill>
            </a:endParaRPr>
          </a:p>
        </p:txBody>
      </p:sp>
    </p:spTree>
    <p:extLst>
      <p:ext uri="{BB962C8B-B14F-4D97-AF65-F5344CB8AC3E}">
        <p14:creationId xmlns:p14="http://schemas.microsoft.com/office/powerpoint/2010/main" val="317220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Diagrama&#10;&#10;Descrição gerada automaticamente">
            <a:extLst>
              <a:ext uri="{FF2B5EF4-FFF2-40B4-BE49-F238E27FC236}">
                <a16:creationId xmlns:a16="http://schemas.microsoft.com/office/drawing/2014/main" id="{1F1464D1-D6C6-482E-950F-56617012CCEF}"/>
              </a:ext>
            </a:extLst>
          </p:cNvPr>
          <p:cNvPicPr>
            <a:picLocks noChangeAspect="1"/>
          </p:cNvPicPr>
          <p:nvPr/>
        </p:nvPicPr>
        <p:blipFill>
          <a:blip r:embed="rId3"/>
          <a:stretch>
            <a:fillRect/>
          </a:stretch>
        </p:blipFill>
        <p:spPr>
          <a:xfrm>
            <a:off x="4372241" y="2486248"/>
            <a:ext cx="4047860" cy="2214818"/>
          </a:xfrm>
          <a:prstGeom prst="rect">
            <a:avLst/>
          </a:prstGeom>
          <a:ln w="12700">
            <a:solidFill>
              <a:srgbClr val="B50130"/>
            </a:solidFill>
          </a:ln>
        </p:spPr>
      </p:pic>
      <p:sp>
        <p:nvSpPr>
          <p:cNvPr id="12" name="Retângulo 11">
            <a:extLst>
              <a:ext uri="{FF2B5EF4-FFF2-40B4-BE49-F238E27FC236}">
                <a16:creationId xmlns:a16="http://schemas.microsoft.com/office/drawing/2014/main" id="{A46D4E5E-E678-483B-8117-B1471F387750}"/>
              </a:ext>
            </a:extLst>
          </p:cNvPr>
          <p:cNvSpPr/>
          <p:nvPr/>
        </p:nvSpPr>
        <p:spPr>
          <a:xfrm>
            <a:off x="4372241" y="2486248"/>
            <a:ext cx="4047860" cy="2214818"/>
          </a:xfrm>
          <a:prstGeom prst="rect">
            <a:avLst/>
          </a:prstGeom>
          <a:solidFill>
            <a:schemeClr val="bg1">
              <a:alpha val="85000"/>
            </a:schemeClr>
          </a:solid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Imagem 8" descr="Tela de computador com texto preto sobre fundo branco&#10;&#10;Descrição gerada automaticamente com confiança baixa">
            <a:extLst>
              <a:ext uri="{FF2B5EF4-FFF2-40B4-BE49-F238E27FC236}">
                <a16:creationId xmlns:a16="http://schemas.microsoft.com/office/drawing/2014/main" id="{06BE70AE-C704-4C93-A287-E516869910D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372241" y="2486248"/>
            <a:ext cx="4047860" cy="2214818"/>
          </a:xfrm>
          <a:prstGeom prst="rect">
            <a:avLst/>
          </a:prstGeom>
          <a:ln>
            <a:noFill/>
          </a:ln>
        </p:spPr>
      </p:pic>
      <p:pic>
        <p:nvPicPr>
          <p:cNvPr id="5" name="Imagem 4" descr="Imagem de vídeo game&#10;&#10;Descrição gerada automaticamente com confiança média">
            <a:extLst>
              <a:ext uri="{FF2B5EF4-FFF2-40B4-BE49-F238E27FC236}">
                <a16:creationId xmlns:a16="http://schemas.microsoft.com/office/drawing/2014/main" id="{5DD29325-A9CC-4291-84AC-AB04DB6C70F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87003" y="622574"/>
            <a:ext cx="3597567" cy="4520926"/>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INSTALLATIE</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37</a:t>
            </a:fld>
            <a:r>
              <a:rPr lang="en-US"/>
              <a:t> |</a:t>
            </a:r>
            <a:endParaRPr lang="fr-FR" dirty="0"/>
          </a:p>
        </p:txBody>
      </p:sp>
      <p:sp>
        <p:nvSpPr>
          <p:cNvPr id="20" name="CaixaDeTexto 19">
            <a:extLst>
              <a:ext uri="{FF2B5EF4-FFF2-40B4-BE49-F238E27FC236}">
                <a16:creationId xmlns:a16="http://schemas.microsoft.com/office/drawing/2014/main" id="{74FAAAC7-2F18-41D7-B729-C2F53948BAEB}"/>
              </a:ext>
            </a:extLst>
          </p:cNvPr>
          <p:cNvSpPr txBox="1"/>
          <p:nvPr/>
        </p:nvSpPr>
        <p:spPr>
          <a:xfrm>
            <a:off x="4032032" y="810104"/>
            <a:ext cx="4875740" cy="1107996"/>
          </a:xfrm>
          <a:prstGeom prst="rect">
            <a:avLst/>
          </a:prstGeom>
          <a:noFill/>
        </p:spPr>
        <p:txBody>
          <a:bodyPr wrap="square" rtlCol="0">
            <a:spAutoFit/>
          </a:bodyPr>
          <a:lstStyle/>
          <a:p>
            <a:pPr>
              <a:spcAft>
                <a:spcPts val="600"/>
              </a:spcAft>
            </a:pPr>
            <a:r>
              <a:rPr lang="nl-NL" sz="1400" dirty="0">
                <a:solidFill>
                  <a:srgbClr val="B50130"/>
                </a:solidFill>
              </a:rPr>
              <a:t>Voorbereiding voor het hijsen</a:t>
            </a:r>
          </a:p>
          <a:p>
            <a:pPr marL="285750" indent="-285750">
              <a:spcAft>
                <a:spcPts val="600"/>
              </a:spcAft>
              <a:buFont typeface="Wingdings" panose="05000000000000000000" pitchFamily="2" charset="2"/>
              <a:buChar char="Ø"/>
            </a:pPr>
            <a:r>
              <a:rPr lang="nl-NL" sz="1400" dirty="0">
                <a:solidFill>
                  <a:schemeClr val="accent5"/>
                </a:solidFill>
              </a:rPr>
              <a:t>Gebruik min. 5 m hijsband in elke sluiting.</a:t>
            </a:r>
          </a:p>
          <a:p>
            <a:pPr marL="285750" indent="-285750">
              <a:spcAft>
                <a:spcPts val="600"/>
              </a:spcAft>
              <a:buFont typeface="Wingdings" panose="05000000000000000000" pitchFamily="2" charset="2"/>
              <a:buChar char="Ø"/>
            </a:pPr>
            <a:r>
              <a:rPr lang="nl-NL" sz="1400" dirty="0">
                <a:solidFill>
                  <a:schemeClr val="accent6"/>
                </a:solidFill>
              </a:rPr>
              <a:t>Plaats karton bij elke hijsband om de rooftop te beschermen.</a:t>
            </a:r>
          </a:p>
        </p:txBody>
      </p:sp>
    </p:spTree>
    <p:extLst>
      <p:ext uri="{BB962C8B-B14F-4D97-AF65-F5344CB8AC3E}">
        <p14:creationId xmlns:p14="http://schemas.microsoft.com/office/powerpoint/2010/main" val="267954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Imagem de vídeo game&#10;&#10;Descrição gerada automaticamente com confiança média">
            <a:extLst>
              <a:ext uri="{FF2B5EF4-FFF2-40B4-BE49-F238E27FC236}">
                <a16:creationId xmlns:a16="http://schemas.microsoft.com/office/drawing/2014/main" id="{5DD29325-A9CC-4291-84AC-AB04DB6C70F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87003" y="622574"/>
            <a:ext cx="3597567" cy="4520926"/>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INSTALLATIE</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38</a:t>
            </a:fld>
            <a:r>
              <a:rPr lang="en-US"/>
              <a:t> |</a:t>
            </a:r>
            <a:endParaRPr lang="fr-FR" dirty="0"/>
          </a:p>
        </p:txBody>
      </p:sp>
      <p:pic>
        <p:nvPicPr>
          <p:cNvPr id="13" name="Imagem 12" descr="Diagrama&#10;&#10;Descrição gerada automaticamente">
            <a:extLst>
              <a:ext uri="{FF2B5EF4-FFF2-40B4-BE49-F238E27FC236}">
                <a16:creationId xmlns:a16="http://schemas.microsoft.com/office/drawing/2014/main" id="{21FBFCA7-E33A-4993-9CD7-8CE53D64DCD0}"/>
              </a:ext>
            </a:extLst>
          </p:cNvPr>
          <p:cNvPicPr>
            <a:picLocks noChangeAspect="1"/>
          </p:cNvPicPr>
          <p:nvPr/>
        </p:nvPicPr>
        <p:blipFill>
          <a:blip r:embed="rId4"/>
          <a:stretch>
            <a:fillRect/>
          </a:stretch>
        </p:blipFill>
        <p:spPr>
          <a:xfrm>
            <a:off x="4372241" y="2486248"/>
            <a:ext cx="4047860" cy="2214818"/>
          </a:xfrm>
          <a:prstGeom prst="rect">
            <a:avLst/>
          </a:prstGeom>
          <a:ln w="12700">
            <a:solidFill>
              <a:srgbClr val="B50130"/>
            </a:solidFill>
          </a:ln>
        </p:spPr>
      </p:pic>
      <p:sp>
        <p:nvSpPr>
          <p:cNvPr id="15" name="Retângulo 14">
            <a:extLst>
              <a:ext uri="{FF2B5EF4-FFF2-40B4-BE49-F238E27FC236}">
                <a16:creationId xmlns:a16="http://schemas.microsoft.com/office/drawing/2014/main" id="{DE3442C4-AE3F-4C43-A3C6-93F3E6084E48}"/>
              </a:ext>
            </a:extLst>
          </p:cNvPr>
          <p:cNvSpPr/>
          <p:nvPr/>
        </p:nvSpPr>
        <p:spPr>
          <a:xfrm>
            <a:off x="4372241" y="2486248"/>
            <a:ext cx="4047860" cy="2214818"/>
          </a:xfrm>
          <a:prstGeom prst="rect">
            <a:avLst/>
          </a:prstGeom>
          <a:solidFill>
            <a:schemeClr val="bg1">
              <a:alpha val="85000"/>
            </a:schemeClr>
          </a:solid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CaixaDeTexto 16">
            <a:extLst>
              <a:ext uri="{FF2B5EF4-FFF2-40B4-BE49-F238E27FC236}">
                <a16:creationId xmlns:a16="http://schemas.microsoft.com/office/drawing/2014/main" id="{F87EA165-E531-4656-81A1-9040FD2FBC7C}"/>
              </a:ext>
            </a:extLst>
          </p:cNvPr>
          <p:cNvSpPr txBox="1"/>
          <p:nvPr/>
        </p:nvSpPr>
        <p:spPr>
          <a:xfrm>
            <a:off x="3913153" y="571260"/>
            <a:ext cx="4875740" cy="1631216"/>
          </a:xfrm>
          <a:prstGeom prst="rect">
            <a:avLst/>
          </a:prstGeom>
          <a:noFill/>
        </p:spPr>
        <p:txBody>
          <a:bodyPr wrap="square" rtlCol="0">
            <a:spAutoFit/>
          </a:bodyPr>
          <a:lstStyle/>
          <a:p>
            <a:pPr>
              <a:spcAft>
                <a:spcPts val="600"/>
              </a:spcAft>
            </a:pPr>
            <a:r>
              <a:rPr lang="nl-NL" sz="1400" dirty="0">
                <a:solidFill>
                  <a:srgbClr val="B50130"/>
                </a:solidFill>
              </a:rPr>
              <a:t>Voorbereiding voor het hijsen</a:t>
            </a:r>
          </a:p>
          <a:p>
            <a:pPr marL="285750" indent="-285750">
              <a:spcAft>
                <a:spcPts val="600"/>
              </a:spcAft>
              <a:buFont typeface="Wingdings" panose="05000000000000000000" pitchFamily="2" charset="2"/>
              <a:buChar char="Ø"/>
            </a:pPr>
            <a:r>
              <a:rPr lang="nl-NL" sz="1200" dirty="0">
                <a:solidFill>
                  <a:schemeClr val="bg2"/>
                </a:solidFill>
              </a:rPr>
              <a:t>Gebruik min. 5 m hijsband in elke sluiting.</a:t>
            </a:r>
          </a:p>
          <a:p>
            <a:pPr marL="285750" indent="-285750">
              <a:spcAft>
                <a:spcPts val="600"/>
              </a:spcAft>
              <a:buFont typeface="Wingdings" panose="05000000000000000000" pitchFamily="2" charset="2"/>
              <a:buChar char="Ø"/>
            </a:pPr>
            <a:r>
              <a:rPr lang="nl-NL" sz="1200" dirty="0">
                <a:solidFill>
                  <a:schemeClr val="bg2"/>
                </a:solidFill>
              </a:rPr>
              <a:t>Plaats karton bij elke hijsband om de rooftop te beschermen.</a:t>
            </a:r>
          </a:p>
          <a:p>
            <a:pPr marL="285750" indent="-285750">
              <a:spcAft>
                <a:spcPts val="600"/>
              </a:spcAft>
              <a:buFont typeface="Wingdings" panose="05000000000000000000" pitchFamily="2" charset="2"/>
              <a:buChar char="Ø"/>
            </a:pPr>
            <a:r>
              <a:rPr lang="nl-NL" sz="1400" dirty="0">
                <a:solidFill>
                  <a:schemeClr val="accent6"/>
                </a:solidFill>
              </a:rPr>
              <a:t>Er moet worden gehesen met spreidstangen om te voorkomen dat de hijsbanden de rooftop beschadigen.</a:t>
            </a:r>
          </a:p>
          <a:p>
            <a:pPr marL="285750" indent="-285750">
              <a:spcAft>
                <a:spcPts val="600"/>
              </a:spcAft>
              <a:buFont typeface="Wingdings" panose="05000000000000000000" pitchFamily="2" charset="2"/>
              <a:buChar char="Ø"/>
            </a:pPr>
            <a:r>
              <a:rPr lang="nl-NL" sz="1400" dirty="0">
                <a:solidFill>
                  <a:schemeClr val="accent6"/>
                </a:solidFill>
              </a:rPr>
              <a:t>De spreidstangen moeten even breed zijn als het toestel.</a:t>
            </a:r>
            <a:endParaRPr lang="en-GB" sz="1400" dirty="0">
              <a:solidFill>
                <a:schemeClr val="accent6"/>
              </a:solidFill>
            </a:endParaRPr>
          </a:p>
        </p:txBody>
      </p:sp>
      <p:pic>
        <p:nvPicPr>
          <p:cNvPr id="11" name="Imagem 10" descr="Forma&#10;&#10;Descrição gerada automaticamente">
            <a:extLst>
              <a:ext uri="{FF2B5EF4-FFF2-40B4-BE49-F238E27FC236}">
                <a16:creationId xmlns:a16="http://schemas.microsoft.com/office/drawing/2014/main" id="{9E7A8866-EC06-4D25-9F08-010DDFB06A5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372241" y="2486248"/>
            <a:ext cx="4047860" cy="2214819"/>
          </a:xfrm>
          <a:prstGeom prst="rect">
            <a:avLst/>
          </a:prstGeom>
          <a:ln>
            <a:noFill/>
          </a:ln>
        </p:spPr>
      </p:pic>
    </p:spTree>
    <p:extLst>
      <p:ext uri="{BB962C8B-B14F-4D97-AF65-F5344CB8AC3E}">
        <p14:creationId xmlns:p14="http://schemas.microsoft.com/office/powerpoint/2010/main" val="4163739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INSTALLATIE</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39</a:t>
            </a:fld>
            <a:r>
              <a:rPr lang="en-US"/>
              <a:t> |</a:t>
            </a:r>
            <a:endParaRPr lang="fr-FR" dirty="0"/>
          </a:p>
        </p:txBody>
      </p:sp>
      <p:sp>
        <p:nvSpPr>
          <p:cNvPr id="13" name="CaixaDeTexto 12">
            <a:extLst>
              <a:ext uri="{FF2B5EF4-FFF2-40B4-BE49-F238E27FC236}">
                <a16:creationId xmlns:a16="http://schemas.microsoft.com/office/drawing/2014/main" id="{DE678120-994E-45AB-B63C-D67E1AC4308D}"/>
              </a:ext>
            </a:extLst>
          </p:cNvPr>
          <p:cNvSpPr txBox="1"/>
          <p:nvPr/>
        </p:nvSpPr>
        <p:spPr>
          <a:xfrm>
            <a:off x="793429" y="1400923"/>
            <a:ext cx="2978472" cy="2708434"/>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endParaRPr lang="en-GB" dirty="0"/>
          </a:p>
          <a:p>
            <a:r>
              <a:rPr lang="nl-NL" dirty="0"/>
              <a:t>Zet de hijsbanden voorzichtig en geleidelijk onder spanning totdat het toestel begint te bewegen.</a:t>
            </a:r>
          </a:p>
          <a:p>
            <a:endParaRPr lang="en-GB" dirty="0"/>
          </a:p>
          <a:p>
            <a:endParaRPr lang="en-GB" dirty="0"/>
          </a:p>
          <a:p>
            <a:endParaRPr lang="en-GB" dirty="0"/>
          </a:p>
          <a:p>
            <a:endParaRPr lang="en-GB" dirty="0"/>
          </a:p>
          <a:p>
            <a:r>
              <a:rPr lang="nl-NL" dirty="0">
                <a:solidFill>
                  <a:srgbClr val="B50130"/>
                </a:solidFill>
              </a:rPr>
              <a:t>Zorg ervoor dat het toestel in horizontale positie beweegt. </a:t>
            </a:r>
            <a:r>
              <a:rPr lang="en-GB" dirty="0">
                <a:solidFill>
                  <a:srgbClr val="B50130"/>
                </a:solidFill>
              </a:rPr>
              <a:t> </a:t>
            </a:r>
          </a:p>
        </p:txBody>
      </p:sp>
      <p:pic>
        <p:nvPicPr>
          <p:cNvPr id="8" name="Gráfico 7" descr="Aviso com preenchimento sólido">
            <a:extLst>
              <a:ext uri="{FF2B5EF4-FFF2-40B4-BE49-F238E27FC236}">
                <a16:creationId xmlns:a16="http://schemas.microsoft.com/office/drawing/2014/main" id="{DE4C874E-7871-4342-8041-19FB928607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32335" y="2822080"/>
            <a:ext cx="500660" cy="500660"/>
          </a:xfrm>
          <a:prstGeom prst="rect">
            <a:avLst/>
          </a:prstGeom>
        </p:spPr>
      </p:pic>
      <p:pic>
        <p:nvPicPr>
          <p:cNvPr id="5" name="Imagem 4" descr="Diagrama, Desenho técnico&#10;&#10;Descrição gerada automaticamente">
            <a:extLst>
              <a:ext uri="{FF2B5EF4-FFF2-40B4-BE49-F238E27FC236}">
                <a16:creationId xmlns:a16="http://schemas.microsoft.com/office/drawing/2014/main" id="{42BC7984-7011-43B5-B57B-3B20DDDE621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628703" y="622574"/>
            <a:ext cx="3385580" cy="4520926"/>
          </a:xfrm>
          <a:prstGeom prst="rect">
            <a:avLst/>
          </a:prstGeom>
        </p:spPr>
      </p:pic>
    </p:spTree>
    <p:extLst>
      <p:ext uri="{BB962C8B-B14F-4D97-AF65-F5344CB8AC3E}">
        <p14:creationId xmlns:p14="http://schemas.microsoft.com/office/powerpoint/2010/main" val="410482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orma Livre: Forma 29">
            <a:extLst>
              <a:ext uri="{FF2B5EF4-FFF2-40B4-BE49-F238E27FC236}">
                <a16:creationId xmlns:a16="http://schemas.microsoft.com/office/drawing/2014/main" id="{09A3FD0A-0277-4B87-A27E-D5ED10DA3CEE}"/>
              </a:ext>
            </a:extLst>
          </p:cNvPr>
          <p:cNvSpPr/>
          <p:nvPr/>
        </p:nvSpPr>
        <p:spPr>
          <a:xfrm>
            <a:off x="3297780" y="3125043"/>
            <a:ext cx="1381125" cy="944880"/>
          </a:xfrm>
          <a:custGeom>
            <a:avLst/>
            <a:gdLst>
              <a:gd name="connsiteX0" fmla="*/ 0 w 1381125"/>
              <a:gd name="connsiteY0" fmla="*/ 335280 h 944880"/>
              <a:gd name="connsiteX1" fmla="*/ 1381125 w 1381125"/>
              <a:gd name="connsiteY1" fmla="*/ 944880 h 944880"/>
              <a:gd name="connsiteX2" fmla="*/ 1381125 w 1381125"/>
              <a:gd name="connsiteY2" fmla="*/ 611505 h 944880"/>
              <a:gd name="connsiteX3" fmla="*/ 1905 w 1381125"/>
              <a:gd name="connsiteY3" fmla="*/ 0 h 944880"/>
              <a:gd name="connsiteX4" fmla="*/ 0 w 1381125"/>
              <a:gd name="connsiteY4" fmla="*/ 335280 h 94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25" h="944880">
                <a:moveTo>
                  <a:pt x="0" y="335280"/>
                </a:moveTo>
                <a:lnTo>
                  <a:pt x="1381125" y="944880"/>
                </a:lnTo>
                <a:lnTo>
                  <a:pt x="1381125" y="611505"/>
                </a:lnTo>
                <a:lnTo>
                  <a:pt x="1905" y="0"/>
                </a:lnTo>
                <a:lnTo>
                  <a:pt x="0" y="335280"/>
                </a:lnTo>
                <a:close/>
              </a:path>
            </a:pathLst>
          </a:custGeom>
          <a:noFill/>
          <a:ln w="12700" cap="rnd">
            <a:solidFill>
              <a:srgbClr val="B5013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Medium"/>
              <a:ea typeface="+mn-ea"/>
              <a:cs typeface="+mn-cs"/>
            </a:endParaRPr>
          </a:p>
        </p:txBody>
      </p:sp>
      <p:pic>
        <p:nvPicPr>
          <p:cNvPr id="7" name="Imagem 6" descr="Em preto e branco&#10;&#10;Descrição gerada automaticamente com confiança média">
            <a:extLst>
              <a:ext uri="{FF2B5EF4-FFF2-40B4-BE49-F238E27FC236}">
                <a16:creationId xmlns:a16="http://schemas.microsoft.com/office/drawing/2014/main" id="{0B9F0DE9-814E-42DE-8F5C-02044874D05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25330" y="921141"/>
            <a:ext cx="4034943" cy="4034943"/>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DAKSOKKEL INSTALLATIE</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EC39F2-7773-9641-957D-47E9D005E398}" type="datetime1">
              <a:rPr kumimoji="0" lang="fr-FR" sz="1100" b="0" i="0" u="none" strike="noStrike" kern="1200" cap="none" spc="0" normalizeH="0" baseline="0" noProof="0" smtClean="0">
                <a:ln>
                  <a:noFill/>
                </a:ln>
                <a:solidFill>
                  <a:prstClr val="white">
                    <a:lumMod val="50000"/>
                  </a:prst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08/11/2021</a:t>
            </a:fld>
            <a:endParaRPr kumimoji="0" lang="fr-FR" sz="1100" b="0" i="0" u="none" strike="noStrike" kern="1200" cap="none" spc="0" normalizeH="0" baseline="0" noProof="0" dirty="0">
              <a:ln>
                <a:noFill/>
              </a:ln>
              <a:solidFill>
                <a:prstClr val="white">
                  <a:lumMod val="50000"/>
                </a:prstClr>
              </a:solidFill>
              <a:effectLst/>
              <a:uLnTx/>
              <a:uFillTx/>
              <a:latin typeface="Arial"/>
              <a:ea typeface="+mn-ea"/>
              <a:cs typeface="Arial"/>
            </a:endParaRP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679D5AC-1C0B-9841-873A-C169B35CF2CF}" type="slidenum">
              <a:rPr kumimoji="0" lang="fr-FR" sz="1100" b="0" i="0" u="none" strike="noStrike" kern="1200" cap="none" spc="0" normalizeH="0" baseline="0" noProof="0" smtClean="0">
                <a:ln>
                  <a:noFill/>
                </a:ln>
                <a:solidFill>
                  <a:prstClr val="white">
                    <a:lumMod val="50000"/>
                  </a:prstClr>
                </a:solidFill>
                <a:effectLst/>
                <a:uLnTx/>
                <a:uFillTx/>
                <a:latin typeface="Arial" charset="0"/>
                <a:ea typeface="ＭＳ Ｐゴシック" charset="0"/>
              </a:rPr>
              <a:pPr marL="0" marR="0" lvl="0" indent="0" algn="l" defTabSz="457200" rtl="0" eaLnBrk="1" fontAlgn="auto" latinLnBrk="0" hangingPunct="1">
                <a:lnSpc>
                  <a:spcPct val="100000"/>
                </a:lnSpc>
                <a:spcBef>
                  <a:spcPts val="0"/>
                </a:spcBef>
                <a:spcAft>
                  <a:spcPts val="0"/>
                </a:spcAft>
                <a:buClrTx/>
                <a:buSzTx/>
                <a:buFontTx/>
                <a:buNone/>
                <a:tabLst/>
                <a:defRPr/>
              </a:pPr>
              <a:t>4</a:t>
            </a:fld>
            <a:r>
              <a:rPr kumimoji="0" lang="en-US" sz="1100" b="0" i="0" u="none" strike="noStrike" kern="1200" cap="none" spc="0" normalizeH="0" baseline="0" noProof="0">
                <a:ln>
                  <a:noFill/>
                </a:ln>
                <a:solidFill>
                  <a:prstClr val="white">
                    <a:lumMod val="50000"/>
                  </a:prstClr>
                </a:solidFill>
                <a:effectLst/>
                <a:uLnTx/>
                <a:uFillTx/>
                <a:latin typeface="Arial" charset="0"/>
                <a:ea typeface="ＭＳ Ｐゴシック" charset="0"/>
              </a:rPr>
              <a:t> |</a:t>
            </a:r>
            <a:endParaRPr kumimoji="0" lang="fr-FR" sz="1100" b="0" i="0" u="none" strike="noStrike" kern="1200" cap="none" spc="0" normalizeH="0" baseline="0" noProof="0" dirty="0">
              <a:ln>
                <a:noFill/>
              </a:ln>
              <a:solidFill>
                <a:prstClr val="white">
                  <a:lumMod val="50000"/>
                </a:prstClr>
              </a:solidFill>
              <a:effectLst/>
              <a:uLnTx/>
              <a:uFillTx/>
              <a:latin typeface="Arial" charset="0"/>
              <a:ea typeface="ＭＳ Ｐゴシック" charset="0"/>
            </a:endParaRPr>
          </a:p>
        </p:txBody>
      </p:sp>
      <p:sp>
        <p:nvSpPr>
          <p:cNvPr id="12" name="CaixaDeTexto 11">
            <a:extLst>
              <a:ext uri="{FF2B5EF4-FFF2-40B4-BE49-F238E27FC236}">
                <a16:creationId xmlns:a16="http://schemas.microsoft.com/office/drawing/2014/main" id="{8E798CB7-8287-4097-8851-8D3BEA0867FE}"/>
              </a:ext>
            </a:extLst>
          </p:cNvPr>
          <p:cNvSpPr txBox="1"/>
          <p:nvPr/>
        </p:nvSpPr>
        <p:spPr>
          <a:xfrm>
            <a:off x="105434" y="714684"/>
            <a:ext cx="2526910" cy="1031051"/>
          </a:xfrm>
          <a:prstGeom prst="rect">
            <a:avLst/>
          </a:prstGeom>
          <a:noFill/>
        </p:spPr>
        <p:txBody>
          <a:bodyPr wrap="square" rtlCol="0">
            <a:spAutoFit/>
          </a:bodyPr>
          <a:lstStyle/>
          <a:p>
            <a:pPr>
              <a:spcAft>
                <a:spcPts val="600"/>
              </a:spcAft>
            </a:pPr>
            <a:r>
              <a:rPr lang="nl-NL" sz="1400" dirty="0">
                <a:solidFill>
                  <a:schemeClr val="bg1">
                    <a:lumMod val="50000"/>
                  </a:schemeClr>
                </a:solidFill>
              </a:rPr>
              <a:t>Zorg ervoor dat u de hijshaken op de juiste positie bevestigt.</a:t>
            </a:r>
          </a:p>
          <a:p>
            <a:pPr>
              <a:spcAft>
                <a:spcPts val="600"/>
              </a:spcAft>
            </a:pPr>
            <a:r>
              <a:rPr lang="nl-NL" sz="1400" dirty="0">
                <a:solidFill>
                  <a:schemeClr val="bg1">
                    <a:lumMod val="50000"/>
                  </a:schemeClr>
                </a:solidFill>
              </a:rPr>
              <a:t>De daksokkel heeft </a:t>
            </a:r>
            <a:r>
              <a:rPr lang="nl-NL" sz="1400" dirty="0">
                <a:solidFill>
                  <a:srgbClr val="B50130"/>
                </a:solidFill>
              </a:rPr>
              <a:t>4 hijsogen</a:t>
            </a:r>
            <a:r>
              <a:rPr lang="nl-NL" sz="1400" dirty="0">
                <a:solidFill>
                  <a:schemeClr val="bg1">
                    <a:lumMod val="50000"/>
                  </a:schemeClr>
                </a:solidFill>
              </a:rPr>
              <a:t>, één op elke hoek.</a:t>
            </a:r>
          </a:p>
        </p:txBody>
      </p:sp>
      <p:cxnSp>
        <p:nvCxnSpPr>
          <p:cNvPr id="28" name="Conector: Angulado 27">
            <a:extLst>
              <a:ext uri="{FF2B5EF4-FFF2-40B4-BE49-F238E27FC236}">
                <a16:creationId xmlns:a16="http://schemas.microsoft.com/office/drawing/2014/main" id="{0643D62E-AB91-48C7-BEDF-BAFC2EF5F0D2}"/>
              </a:ext>
            </a:extLst>
          </p:cNvPr>
          <p:cNvCxnSpPr>
            <a:cxnSpLocks/>
            <a:endCxn id="11" idx="1"/>
          </p:cNvCxnSpPr>
          <p:nvPr/>
        </p:nvCxnSpPr>
        <p:spPr>
          <a:xfrm rot="5400000" flipH="1" flipV="1">
            <a:off x="3732607" y="1958617"/>
            <a:ext cx="1624736" cy="1256590"/>
          </a:xfrm>
          <a:prstGeom prst="bentConnector2">
            <a:avLst/>
          </a:prstGeom>
          <a:ln w="12700" cap="rnd">
            <a:solidFill>
              <a:srgbClr val="B50130"/>
            </a:solidFill>
          </a:ln>
        </p:spPr>
        <p:style>
          <a:lnRef idx="1">
            <a:schemeClr val="accent1"/>
          </a:lnRef>
          <a:fillRef idx="0">
            <a:schemeClr val="accent1"/>
          </a:fillRef>
          <a:effectRef idx="0">
            <a:schemeClr val="accent1"/>
          </a:effectRef>
          <a:fontRef idx="minor">
            <a:schemeClr val="tx1"/>
          </a:fontRef>
        </p:style>
      </p:cxnSp>
      <p:cxnSp>
        <p:nvCxnSpPr>
          <p:cNvPr id="52" name="Conector reto 51">
            <a:extLst>
              <a:ext uri="{FF2B5EF4-FFF2-40B4-BE49-F238E27FC236}">
                <a16:creationId xmlns:a16="http://schemas.microsoft.com/office/drawing/2014/main" id="{3C6DC8F5-00B0-4B33-857F-16E7DC055D67}"/>
              </a:ext>
            </a:extLst>
          </p:cNvPr>
          <p:cNvCxnSpPr>
            <a:cxnSpLocks/>
          </p:cNvCxnSpPr>
          <p:nvPr/>
        </p:nvCxnSpPr>
        <p:spPr>
          <a:xfrm>
            <a:off x="1759698" y="4833620"/>
            <a:ext cx="3165362" cy="0"/>
          </a:xfrm>
          <a:prstGeom prst="line">
            <a:avLst/>
          </a:prstGeom>
          <a:noFill/>
          <a:ln w="12700" cap="rnd">
            <a:solidFill>
              <a:srgbClr val="B50130"/>
            </a:solidFill>
          </a:ln>
        </p:spPr>
        <p:style>
          <a:lnRef idx="2">
            <a:schemeClr val="accent1">
              <a:shade val="50000"/>
            </a:schemeClr>
          </a:lnRef>
          <a:fillRef idx="1">
            <a:schemeClr val="accent1"/>
          </a:fillRef>
          <a:effectRef idx="0">
            <a:schemeClr val="accent1"/>
          </a:effectRef>
          <a:fontRef idx="minor">
            <a:schemeClr val="lt1"/>
          </a:fontRef>
        </p:style>
      </p:cxnSp>
      <p:cxnSp>
        <p:nvCxnSpPr>
          <p:cNvPr id="54" name="Conector reto 53">
            <a:extLst>
              <a:ext uri="{FF2B5EF4-FFF2-40B4-BE49-F238E27FC236}">
                <a16:creationId xmlns:a16="http://schemas.microsoft.com/office/drawing/2014/main" id="{696CE16B-6D21-4A60-8C77-F396507092DC}"/>
              </a:ext>
            </a:extLst>
          </p:cNvPr>
          <p:cNvCxnSpPr>
            <a:cxnSpLocks/>
            <a:stCxn id="5" idx="1"/>
          </p:cNvCxnSpPr>
          <p:nvPr/>
        </p:nvCxnSpPr>
        <p:spPr>
          <a:xfrm flipH="1">
            <a:off x="4925060" y="3827817"/>
            <a:ext cx="248211" cy="0"/>
          </a:xfrm>
          <a:prstGeom prst="line">
            <a:avLst/>
          </a:prstGeom>
          <a:noFill/>
          <a:ln w="12700" cap="rnd">
            <a:solidFill>
              <a:srgbClr val="B50130"/>
            </a:solidFill>
          </a:ln>
        </p:spPr>
        <p:style>
          <a:lnRef idx="2">
            <a:schemeClr val="accent1">
              <a:shade val="50000"/>
            </a:schemeClr>
          </a:lnRef>
          <a:fillRef idx="1">
            <a:schemeClr val="accent1"/>
          </a:fillRef>
          <a:effectRef idx="0">
            <a:schemeClr val="accent1"/>
          </a:effectRef>
          <a:fontRef idx="minor">
            <a:schemeClr val="lt1"/>
          </a:fontRef>
        </p:style>
      </p:cxnSp>
      <p:cxnSp>
        <p:nvCxnSpPr>
          <p:cNvPr id="58" name="Conector reto 57">
            <a:extLst>
              <a:ext uri="{FF2B5EF4-FFF2-40B4-BE49-F238E27FC236}">
                <a16:creationId xmlns:a16="http://schemas.microsoft.com/office/drawing/2014/main" id="{A8CD6E24-F6CF-45A6-AA48-86FEEF3A77A8}"/>
              </a:ext>
            </a:extLst>
          </p:cNvPr>
          <p:cNvCxnSpPr>
            <a:cxnSpLocks/>
          </p:cNvCxnSpPr>
          <p:nvPr/>
        </p:nvCxnSpPr>
        <p:spPr>
          <a:xfrm flipV="1">
            <a:off x="4925060" y="3827817"/>
            <a:ext cx="0" cy="1005803"/>
          </a:xfrm>
          <a:prstGeom prst="line">
            <a:avLst/>
          </a:prstGeom>
          <a:noFill/>
          <a:ln w="12700" cap="rnd">
            <a:solidFill>
              <a:srgbClr val="B50130"/>
            </a:solidFill>
          </a:ln>
        </p:spPr>
        <p:style>
          <a:lnRef idx="2">
            <a:schemeClr val="accent1">
              <a:shade val="50000"/>
            </a:schemeClr>
          </a:lnRef>
          <a:fillRef idx="1">
            <a:schemeClr val="accent1"/>
          </a:fillRef>
          <a:effectRef idx="0">
            <a:schemeClr val="accent1"/>
          </a:effectRef>
          <a:fontRef idx="minor">
            <a:schemeClr val="lt1"/>
          </a:fontRef>
        </p:style>
      </p:cxnSp>
      <p:sp>
        <p:nvSpPr>
          <p:cNvPr id="19" name="Forma Livre: Forma 18">
            <a:extLst>
              <a:ext uri="{FF2B5EF4-FFF2-40B4-BE49-F238E27FC236}">
                <a16:creationId xmlns:a16="http://schemas.microsoft.com/office/drawing/2014/main" id="{669F7899-A8B9-4425-9549-E35822BC477B}"/>
              </a:ext>
            </a:extLst>
          </p:cNvPr>
          <p:cNvSpPr/>
          <p:nvPr/>
        </p:nvSpPr>
        <p:spPr>
          <a:xfrm>
            <a:off x="1093470" y="3499485"/>
            <a:ext cx="1381125" cy="944880"/>
          </a:xfrm>
          <a:custGeom>
            <a:avLst/>
            <a:gdLst>
              <a:gd name="connsiteX0" fmla="*/ 0 w 1381125"/>
              <a:gd name="connsiteY0" fmla="*/ 335280 h 944880"/>
              <a:gd name="connsiteX1" fmla="*/ 1381125 w 1381125"/>
              <a:gd name="connsiteY1" fmla="*/ 944880 h 944880"/>
              <a:gd name="connsiteX2" fmla="*/ 1381125 w 1381125"/>
              <a:gd name="connsiteY2" fmla="*/ 611505 h 944880"/>
              <a:gd name="connsiteX3" fmla="*/ 1905 w 1381125"/>
              <a:gd name="connsiteY3" fmla="*/ 0 h 944880"/>
              <a:gd name="connsiteX4" fmla="*/ 0 w 1381125"/>
              <a:gd name="connsiteY4" fmla="*/ 335280 h 94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25" h="944880">
                <a:moveTo>
                  <a:pt x="0" y="335280"/>
                </a:moveTo>
                <a:lnTo>
                  <a:pt x="1381125" y="944880"/>
                </a:lnTo>
                <a:lnTo>
                  <a:pt x="1381125" y="611505"/>
                </a:lnTo>
                <a:lnTo>
                  <a:pt x="1905" y="0"/>
                </a:lnTo>
                <a:lnTo>
                  <a:pt x="0" y="335280"/>
                </a:lnTo>
                <a:close/>
              </a:path>
            </a:pathLst>
          </a:custGeom>
          <a:noFill/>
          <a:ln w="12700" cap="rnd">
            <a:solidFill>
              <a:srgbClr val="B5013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Medium"/>
              <a:ea typeface="+mn-ea"/>
              <a:cs typeface="+mn-cs"/>
            </a:endParaRPr>
          </a:p>
        </p:txBody>
      </p:sp>
      <p:cxnSp>
        <p:nvCxnSpPr>
          <p:cNvPr id="34" name="Conector reto 33">
            <a:extLst>
              <a:ext uri="{FF2B5EF4-FFF2-40B4-BE49-F238E27FC236}">
                <a16:creationId xmlns:a16="http://schemas.microsoft.com/office/drawing/2014/main" id="{767FE03C-9771-47C8-8A74-F3A8BA819BE4}"/>
              </a:ext>
            </a:extLst>
          </p:cNvPr>
          <p:cNvCxnSpPr>
            <a:cxnSpLocks/>
          </p:cNvCxnSpPr>
          <p:nvPr/>
        </p:nvCxnSpPr>
        <p:spPr>
          <a:xfrm flipV="1">
            <a:off x="1759698" y="4130040"/>
            <a:ext cx="0" cy="703581"/>
          </a:xfrm>
          <a:prstGeom prst="line">
            <a:avLst/>
          </a:prstGeom>
          <a:noFill/>
          <a:ln w="12700" cap="rnd">
            <a:solidFill>
              <a:srgbClr val="B50130"/>
            </a:solidFill>
          </a:ln>
        </p:spPr>
        <p:style>
          <a:lnRef idx="2">
            <a:schemeClr val="accent1">
              <a:shade val="50000"/>
            </a:schemeClr>
          </a:lnRef>
          <a:fillRef idx="1">
            <a:schemeClr val="accent1"/>
          </a:fillRef>
          <a:effectRef idx="0">
            <a:schemeClr val="accent1"/>
          </a:effectRef>
          <a:fontRef idx="minor">
            <a:schemeClr val="lt1"/>
          </a:fontRef>
        </p:style>
      </p:cxnSp>
      <p:pic>
        <p:nvPicPr>
          <p:cNvPr id="5" name="Imagem 4" descr="Diagrama&#10;&#10;Descrição gerada automaticamente com confiança baixa">
            <a:extLst>
              <a:ext uri="{FF2B5EF4-FFF2-40B4-BE49-F238E27FC236}">
                <a16:creationId xmlns:a16="http://schemas.microsoft.com/office/drawing/2014/main" id="{547A5376-5CCC-4247-ACAE-6A250A07C54C}"/>
              </a:ext>
            </a:extLst>
          </p:cNvPr>
          <p:cNvPicPr>
            <a:picLocks noChangeAspect="1"/>
          </p:cNvPicPr>
          <p:nvPr/>
        </p:nvPicPr>
        <p:blipFill rotWithShape="1">
          <a:blip r:embed="rId3"/>
          <a:srcRect b="1733"/>
          <a:stretch/>
        </p:blipFill>
        <p:spPr>
          <a:xfrm>
            <a:off x="5173271" y="2938613"/>
            <a:ext cx="3590378" cy="1778408"/>
          </a:xfrm>
          <a:prstGeom prst="rect">
            <a:avLst/>
          </a:prstGeom>
          <a:ln w="12700">
            <a:solidFill>
              <a:srgbClr val="B50130"/>
            </a:solidFill>
          </a:ln>
        </p:spPr>
      </p:pic>
      <p:pic>
        <p:nvPicPr>
          <p:cNvPr id="11" name="Imagem 10" descr="Diagrama, Desenho técnico&#10;&#10;Descrição gerada automaticamente">
            <a:extLst>
              <a:ext uri="{FF2B5EF4-FFF2-40B4-BE49-F238E27FC236}">
                <a16:creationId xmlns:a16="http://schemas.microsoft.com/office/drawing/2014/main" id="{661BF98B-F4FC-400D-BB85-7449608BB8C7}"/>
              </a:ext>
            </a:extLst>
          </p:cNvPr>
          <p:cNvPicPr>
            <a:picLocks noChangeAspect="1"/>
          </p:cNvPicPr>
          <p:nvPr/>
        </p:nvPicPr>
        <p:blipFill>
          <a:blip r:embed="rId4"/>
          <a:stretch>
            <a:fillRect/>
          </a:stretch>
        </p:blipFill>
        <p:spPr>
          <a:xfrm>
            <a:off x="5173270" y="802549"/>
            <a:ext cx="3585934" cy="1943989"/>
          </a:xfrm>
          <a:prstGeom prst="rect">
            <a:avLst/>
          </a:prstGeom>
          <a:ln w="12700">
            <a:solidFill>
              <a:srgbClr val="B50130"/>
            </a:solidFill>
          </a:ln>
        </p:spPr>
      </p:pic>
    </p:spTree>
    <p:extLst>
      <p:ext uri="{BB962C8B-B14F-4D97-AF65-F5344CB8AC3E}">
        <p14:creationId xmlns:p14="http://schemas.microsoft.com/office/powerpoint/2010/main" val="223357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INSTALLATIE</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40</a:t>
            </a:fld>
            <a:r>
              <a:rPr lang="en-US"/>
              <a:t> |</a:t>
            </a:r>
            <a:endParaRPr lang="fr-FR" dirty="0"/>
          </a:p>
        </p:txBody>
      </p:sp>
      <p:sp>
        <p:nvSpPr>
          <p:cNvPr id="13" name="CaixaDeTexto 12">
            <a:extLst>
              <a:ext uri="{FF2B5EF4-FFF2-40B4-BE49-F238E27FC236}">
                <a16:creationId xmlns:a16="http://schemas.microsoft.com/office/drawing/2014/main" id="{DE678120-994E-45AB-B63C-D67E1AC4308D}"/>
              </a:ext>
            </a:extLst>
          </p:cNvPr>
          <p:cNvSpPr txBox="1"/>
          <p:nvPr/>
        </p:nvSpPr>
        <p:spPr>
          <a:xfrm>
            <a:off x="270462" y="1021052"/>
            <a:ext cx="3120438" cy="3785652"/>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pPr algn="l"/>
            <a:r>
              <a:rPr lang="nl-NL" dirty="0"/>
              <a:t>Verplaats het toestel naar de plaats waar het zal worden geïnstalleerd.</a:t>
            </a:r>
          </a:p>
          <a:p>
            <a:pPr algn="l"/>
            <a:endParaRPr lang="en-GB" dirty="0"/>
          </a:p>
          <a:p>
            <a:pPr algn="l"/>
            <a:endParaRPr lang="en-GB" dirty="0"/>
          </a:p>
          <a:p>
            <a:pPr marL="285750" indent="-285750" algn="l">
              <a:buFont typeface="Wingdings" panose="05000000000000000000" pitchFamily="2" charset="2"/>
              <a:buChar char="Ø"/>
            </a:pPr>
            <a:r>
              <a:rPr lang="nl-NL" dirty="0"/>
              <a:t>De kraan operator en de installateur bevinden zich op het dak en begeleiden de kraanmachinist, die beperkt zicht heeft.</a:t>
            </a:r>
          </a:p>
          <a:p>
            <a:pPr marL="285750" indent="-285750" algn="l">
              <a:buFont typeface="Wingdings" panose="05000000000000000000" pitchFamily="2" charset="2"/>
              <a:buChar char="Ø"/>
            </a:pPr>
            <a:endParaRPr lang="en-GB" dirty="0"/>
          </a:p>
          <a:p>
            <a:pPr marL="285750" indent="-285750" algn="l">
              <a:buFont typeface="Wingdings" panose="05000000000000000000" pitchFamily="2" charset="2"/>
              <a:buChar char="Ø"/>
            </a:pPr>
            <a:r>
              <a:rPr lang="nl-NL" dirty="0"/>
              <a:t>Handgrepen met zuignappen moeten worden gebruikt om het toestel te hanteren en op de daksokkel te plaatsen.</a:t>
            </a:r>
            <a:endParaRPr lang="en-GB" dirty="0"/>
          </a:p>
          <a:p>
            <a:pPr marL="285750" indent="-285750" algn="l">
              <a:buFont typeface="Wingdings" panose="05000000000000000000" pitchFamily="2" charset="2"/>
              <a:buChar char="Ø"/>
            </a:pPr>
            <a:endParaRPr lang="en-GB" dirty="0"/>
          </a:p>
        </p:txBody>
      </p:sp>
      <p:pic>
        <p:nvPicPr>
          <p:cNvPr id="1026" name="Picture 2" descr="Heavy Duty Aluminum Suction Cup Plate Double Handle Professional Glass  Puller/Lifter/Gripper Hand Tool Opening Pry Suction Cup|opening pry|pry  openingopen repair - AliExpress">
            <a:extLst>
              <a:ext uri="{FF2B5EF4-FFF2-40B4-BE49-F238E27FC236}">
                <a16:creationId xmlns:a16="http://schemas.microsoft.com/office/drawing/2014/main" id="{B4FCEB60-64D2-4FCD-B774-FE8AF73E2D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9213" y="3395147"/>
            <a:ext cx="1009650" cy="100965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descr="Imagem de vídeo game&#10;&#10;Descrição gerada automaticamente com confiança média">
            <a:extLst>
              <a:ext uri="{FF2B5EF4-FFF2-40B4-BE49-F238E27FC236}">
                <a16:creationId xmlns:a16="http://schemas.microsoft.com/office/drawing/2014/main" id="{6E28E0E3-6E21-4949-881E-CC8F35D6F06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857176" y="637144"/>
            <a:ext cx="4703639" cy="4506356"/>
          </a:xfrm>
          <a:prstGeom prst="rect">
            <a:avLst/>
          </a:prstGeom>
        </p:spPr>
      </p:pic>
    </p:spTree>
    <p:extLst>
      <p:ext uri="{BB962C8B-B14F-4D97-AF65-F5344CB8AC3E}">
        <p14:creationId xmlns:p14="http://schemas.microsoft.com/office/powerpoint/2010/main" val="116127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Diagrama, Desenho técnico&#10;&#10;Descrição gerada automaticamente">
            <a:extLst>
              <a:ext uri="{FF2B5EF4-FFF2-40B4-BE49-F238E27FC236}">
                <a16:creationId xmlns:a16="http://schemas.microsoft.com/office/drawing/2014/main" id="{F1D81347-176D-457D-BEB8-5CC04B3DF25A}"/>
              </a:ext>
            </a:extLst>
          </p:cNvPr>
          <p:cNvPicPr>
            <a:picLocks noChangeAspect="1"/>
          </p:cNvPicPr>
          <p:nvPr/>
        </p:nvPicPr>
        <p:blipFill rotWithShape="1">
          <a:blip r:embed="rId3"/>
          <a:srcRect l="5450" r="2072"/>
          <a:stretch/>
        </p:blipFill>
        <p:spPr>
          <a:xfrm>
            <a:off x="4251959" y="744941"/>
            <a:ext cx="4770121" cy="2526668"/>
          </a:xfrm>
          <a:prstGeom prst="rect">
            <a:avLst/>
          </a:prstGeom>
          <a:ln w="12700">
            <a:solidFill>
              <a:srgbClr val="B50130"/>
            </a:solid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INSTALLATIE</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41</a:t>
            </a:fld>
            <a:r>
              <a:rPr lang="en-US"/>
              <a:t> |</a:t>
            </a:r>
            <a:endParaRPr lang="fr-FR" dirty="0"/>
          </a:p>
        </p:txBody>
      </p:sp>
      <p:sp>
        <p:nvSpPr>
          <p:cNvPr id="14" name="Retângulo 13">
            <a:extLst>
              <a:ext uri="{FF2B5EF4-FFF2-40B4-BE49-F238E27FC236}">
                <a16:creationId xmlns:a16="http://schemas.microsoft.com/office/drawing/2014/main" id="{4ADF9F77-72A3-4BC6-90E7-3288FA7698AB}"/>
              </a:ext>
            </a:extLst>
          </p:cNvPr>
          <p:cNvSpPr/>
          <p:nvPr/>
        </p:nvSpPr>
        <p:spPr>
          <a:xfrm>
            <a:off x="4658978" y="2409641"/>
            <a:ext cx="750052" cy="593813"/>
          </a:xfrm>
          <a:prstGeom prst="rect">
            <a:avLst/>
          </a:prstGeom>
          <a:noFill/>
          <a:ln w="12700">
            <a:solidFill>
              <a:srgbClr val="8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Conector: Angulado 14">
            <a:extLst>
              <a:ext uri="{FF2B5EF4-FFF2-40B4-BE49-F238E27FC236}">
                <a16:creationId xmlns:a16="http://schemas.microsoft.com/office/drawing/2014/main" id="{5864F819-1047-4478-A4B3-681E35A95BA9}"/>
              </a:ext>
            </a:extLst>
          </p:cNvPr>
          <p:cNvCxnSpPr>
            <a:cxnSpLocks/>
            <a:stCxn id="14" idx="1"/>
            <a:endCxn id="6" idx="3"/>
          </p:cNvCxnSpPr>
          <p:nvPr/>
        </p:nvCxnSpPr>
        <p:spPr>
          <a:xfrm rot="10800000" flipV="1">
            <a:off x="3572142" y="2706547"/>
            <a:ext cx="1086837" cy="530957"/>
          </a:xfrm>
          <a:prstGeom prst="bentConnector3">
            <a:avLst>
              <a:gd name="adj1" fmla="val 50000"/>
            </a:avLst>
          </a:prstGeom>
          <a:noFill/>
          <a:ln w="12700">
            <a:solidFill>
              <a:srgbClr val="800000"/>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19" name="CaixaDeTexto 18">
            <a:extLst>
              <a:ext uri="{FF2B5EF4-FFF2-40B4-BE49-F238E27FC236}">
                <a16:creationId xmlns:a16="http://schemas.microsoft.com/office/drawing/2014/main" id="{8A79F76E-61EC-4408-AD47-42C9D9214C62}"/>
              </a:ext>
            </a:extLst>
          </p:cNvPr>
          <p:cNvSpPr txBox="1"/>
          <p:nvPr/>
        </p:nvSpPr>
        <p:spPr>
          <a:xfrm>
            <a:off x="121920" y="921486"/>
            <a:ext cx="3808730" cy="523220"/>
          </a:xfrm>
          <a:prstGeom prst="rect">
            <a:avLst/>
          </a:prstGeom>
          <a:noFill/>
        </p:spPr>
        <p:txBody>
          <a:bodyPr wrap="square" rtlCol="0">
            <a:spAutoFit/>
          </a:bodyPr>
          <a:lstStyle/>
          <a:p>
            <a:pPr algn="ctr">
              <a:spcAft>
                <a:spcPts val="600"/>
              </a:spcAft>
            </a:pPr>
            <a:r>
              <a:rPr lang="nl-NL" sz="1400" dirty="0">
                <a:solidFill>
                  <a:schemeClr val="bg1">
                    <a:lumMod val="50000"/>
                  </a:schemeClr>
                </a:solidFill>
              </a:rPr>
              <a:t>Trek de bedradingsbundel </a:t>
            </a:r>
            <a:r>
              <a:rPr lang="nl-NL" sz="1400" dirty="0">
                <a:solidFill>
                  <a:schemeClr val="accent1"/>
                </a:solidFill>
              </a:rPr>
              <a:t>(voedings- en communicatiedraden) </a:t>
            </a:r>
            <a:r>
              <a:rPr lang="nl-NL" sz="1400" dirty="0">
                <a:solidFill>
                  <a:schemeClr val="bg1">
                    <a:lumMod val="50000"/>
                  </a:schemeClr>
                </a:solidFill>
              </a:rPr>
              <a:t>door de rooftop vloer.</a:t>
            </a:r>
          </a:p>
        </p:txBody>
      </p:sp>
      <p:pic>
        <p:nvPicPr>
          <p:cNvPr id="6" name="Imagem 5" descr="Diagrama, Desenho técnico&#10;&#10;Descrição gerada automaticamente com confiança média">
            <a:extLst>
              <a:ext uri="{FF2B5EF4-FFF2-40B4-BE49-F238E27FC236}">
                <a16:creationId xmlns:a16="http://schemas.microsoft.com/office/drawing/2014/main" id="{0BCE03F1-C589-4BDF-BD14-F702E6651156}"/>
              </a:ext>
            </a:extLst>
          </p:cNvPr>
          <p:cNvPicPr>
            <a:picLocks noChangeAspect="1"/>
          </p:cNvPicPr>
          <p:nvPr/>
        </p:nvPicPr>
        <p:blipFill rotWithShape="1">
          <a:blip r:embed="rId4"/>
          <a:srcRect l="31534"/>
          <a:stretch/>
        </p:blipFill>
        <p:spPr>
          <a:xfrm>
            <a:off x="357385" y="1887769"/>
            <a:ext cx="3214756" cy="2699471"/>
          </a:xfrm>
          <a:prstGeom prst="rect">
            <a:avLst/>
          </a:prstGeom>
          <a:ln w="12700">
            <a:solidFill>
              <a:srgbClr val="800000"/>
            </a:solidFill>
          </a:ln>
        </p:spPr>
      </p:pic>
    </p:spTree>
    <p:extLst>
      <p:ext uri="{BB962C8B-B14F-4D97-AF65-F5344CB8AC3E}">
        <p14:creationId xmlns:p14="http://schemas.microsoft.com/office/powerpoint/2010/main" val="32597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Imagem de vídeo game&#10;&#10;Descrição gerada automaticamente com confiança média">
            <a:extLst>
              <a:ext uri="{FF2B5EF4-FFF2-40B4-BE49-F238E27FC236}">
                <a16:creationId xmlns:a16="http://schemas.microsoft.com/office/drawing/2014/main" id="{48259FD1-5EA3-4C98-B5ED-2A64DB0E53C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94295" y="630194"/>
            <a:ext cx="5549705" cy="4139356"/>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INSTALLATIE</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42</a:t>
            </a:fld>
            <a:r>
              <a:rPr lang="en-US"/>
              <a:t> |</a:t>
            </a:r>
            <a:endParaRPr lang="fr-FR" dirty="0"/>
          </a:p>
        </p:txBody>
      </p:sp>
      <p:sp>
        <p:nvSpPr>
          <p:cNvPr id="13" name="CaixaDeTexto 12">
            <a:extLst>
              <a:ext uri="{FF2B5EF4-FFF2-40B4-BE49-F238E27FC236}">
                <a16:creationId xmlns:a16="http://schemas.microsoft.com/office/drawing/2014/main" id="{DE678120-994E-45AB-B63C-D67E1AC4308D}"/>
              </a:ext>
            </a:extLst>
          </p:cNvPr>
          <p:cNvSpPr txBox="1"/>
          <p:nvPr/>
        </p:nvSpPr>
        <p:spPr>
          <a:xfrm>
            <a:off x="272901" y="1256005"/>
            <a:ext cx="3321394" cy="2923877"/>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endParaRPr lang="en-GB" dirty="0"/>
          </a:p>
          <a:p>
            <a:r>
              <a:rPr lang="nl-NL" dirty="0"/>
              <a:t>Plaats de eenheid voorzichtig boven de daksokkel en verwijder de hijskabels en sluitingen.</a:t>
            </a:r>
          </a:p>
          <a:p>
            <a:endParaRPr lang="en-GB" dirty="0"/>
          </a:p>
          <a:p>
            <a:endParaRPr lang="en-GB" dirty="0"/>
          </a:p>
          <a:p>
            <a:endParaRPr lang="en-GB" dirty="0"/>
          </a:p>
          <a:p>
            <a:endParaRPr lang="en-GB" dirty="0"/>
          </a:p>
          <a:p>
            <a:r>
              <a:rPr lang="nl-NL" dirty="0">
                <a:solidFill>
                  <a:srgbClr val="B50130"/>
                </a:solidFill>
              </a:rPr>
              <a:t>Zorg voor een gelijkmatige verdeling van de belasting wanneer u de rooftop boven de daksokkel plaatst. </a:t>
            </a:r>
            <a:endParaRPr lang="en-GB" dirty="0">
              <a:solidFill>
                <a:srgbClr val="B50130"/>
              </a:solidFill>
            </a:endParaRPr>
          </a:p>
        </p:txBody>
      </p:sp>
      <p:pic>
        <p:nvPicPr>
          <p:cNvPr id="12" name="Gráfico 11" descr="Aviso com preenchimento sólido">
            <a:extLst>
              <a:ext uri="{FF2B5EF4-FFF2-40B4-BE49-F238E27FC236}">
                <a16:creationId xmlns:a16="http://schemas.microsoft.com/office/drawing/2014/main" id="{21556024-2BC4-4B5D-942B-A89584F57C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3268" y="2641260"/>
            <a:ext cx="500660" cy="500660"/>
          </a:xfrm>
          <a:prstGeom prst="rect">
            <a:avLst/>
          </a:prstGeom>
        </p:spPr>
      </p:pic>
    </p:spTree>
    <p:extLst>
      <p:ext uri="{BB962C8B-B14F-4D97-AF65-F5344CB8AC3E}">
        <p14:creationId xmlns:p14="http://schemas.microsoft.com/office/powerpoint/2010/main" val="870222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descr="Uma imagem contendo Diagrama&#10;&#10;Descrição gerada automaticamente">
            <a:extLst>
              <a:ext uri="{FF2B5EF4-FFF2-40B4-BE49-F238E27FC236}">
                <a16:creationId xmlns:a16="http://schemas.microsoft.com/office/drawing/2014/main" id="{4F4A9555-4142-4EB1-B962-F8044D34EDB5}"/>
              </a:ext>
            </a:extLst>
          </p:cNvPr>
          <p:cNvPicPr>
            <a:picLocks noChangeAspect="1"/>
          </p:cNvPicPr>
          <p:nvPr/>
        </p:nvPicPr>
        <p:blipFill rotWithShape="1">
          <a:blip r:embed="rId3">
            <a:clrChange>
              <a:clrFrom>
                <a:srgbClr val="FFFFFF"/>
              </a:clrFrom>
              <a:clrTo>
                <a:srgbClr val="FFFFFF">
                  <a:alpha val="0"/>
                </a:srgbClr>
              </a:clrTo>
            </a:clrChange>
          </a:blip>
          <a:srcRect l="27004" r="22330" b="23081"/>
          <a:stretch/>
        </p:blipFill>
        <p:spPr>
          <a:xfrm>
            <a:off x="6177781" y="2571750"/>
            <a:ext cx="2720872" cy="1789687"/>
          </a:xfrm>
          <a:prstGeom prst="rect">
            <a:avLst/>
          </a:prstGeom>
          <a:ln w="12700">
            <a:solidFill>
              <a:srgbClr val="B50130"/>
            </a:solid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INSTALLATIE</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43</a:t>
            </a:fld>
            <a:r>
              <a:rPr lang="en-US"/>
              <a:t> |</a:t>
            </a:r>
            <a:endParaRPr lang="fr-FR" dirty="0"/>
          </a:p>
        </p:txBody>
      </p:sp>
      <p:pic>
        <p:nvPicPr>
          <p:cNvPr id="5" name="Imagem 4" descr="Uma imagem contendo Diagrama&#10;&#10;Descrição gerada automaticamente">
            <a:extLst>
              <a:ext uri="{FF2B5EF4-FFF2-40B4-BE49-F238E27FC236}">
                <a16:creationId xmlns:a16="http://schemas.microsoft.com/office/drawing/2014/main" id="{31E2C0E3-9FAD-438C-9D6F-ACF8044E9AB7}"/>
              </a:ext>
            </a:extLst>
          </p:cNvPr>
          <p:cNvPicPr>
            <a:picLocks noChangeAspect="1"/>
          </p:cNvPicPr>
          <p:nvPr/>
        </p:nvPicPr>
        <p:blipFill rotWithShape="1">
          <a:blip r:embed="rId4">
            <a:clrChange>
              <a:clrFrom>
                <a:srgbClr val="FFFFFF"/>
              </a:clrFrom>
              <a:clrTo>
                <a:srgbClr val="FFFFFF">
                  <a:alpha val="0"/>
                </a:srgbClr>
              </a:clrTo>
            </a:clrChange>
          </a:blip>
          <a:srcRect l="27287" r="22047" b="23346"/>
          <a:stretch/>
        </p:blipFill>
        <p:spPr>
          <a:xfrm>
            <a:off x="245346" y="1990833"/>
            <a:ext cx="2720871" cy="1789687"/>
          </a:xfrm>
          <a:prstGeom prst="rect">
            <a:avLst/>
          </a:prstGeom>
          <a:ln w="12700">
            <a:solidFill>
              <a:srgbClr val="B50130"/>
            </a:solidFill>
          </a:ln>
        </p:spPr>
      </p:pic>
      <p:pic>
        <p:nvPicPr>
          <p:cNvPr id="8" name="Imagem 7" descr="Uma imagem contendo Diagrama&#10;&#10;Descrição gerada automaticamente">
            <a:extLst>
              <a:ext uri="{FF2B5EF4-FFF2-40B4-BE49-F238E27FC236}">
                <a16:creationId xmlns:a16="http://schemas.microsoft.com/office/drawing/2014/main" id="{7258AFB3-B41D-42C6-B57B-30E0251006D0}"/>
              </a:ext>
            </a:extLst>
          </p:cNvPr>
          <p:cNvPicPr>
            <a:picLocks noChangeAspect="1"/>
          </p:cNvPicPr>
          <p:nvPr/>
        </p:nvPicPr>
        <p:blipFill rotWithShape="1">
          <a:blip r:embed="rId5">
            <a:clrChange>
              <a:clrFrom>
                <a:srgbClr val="FFFFFF"/>
              </a:clrFrom>
              <a:clrTo>
                <a:srgbClr val="FFFFFF">
                  <a:alpha val="0"/>
                </a:srgbClr>
              </a:clrTo>
            </a:clrChange>
          </a:blip>
          <a:srcRect l="27073" r="22260" b="22389"/>
          <a:stretch/>
        </p:blipFill>
        <p:spPr>
          <a:xfrm>
            <a:off x="3211563" y="2281291"/>
            <a:ext cx="2720872" cy="1789687"/>
          </a:xfrm>
          <a:prstGeom prst="rect">
            <a:avLst/>
          </a:prstGeom>
          <a:ln w="12700">
            <a:solidFill>
              <a:srgbClr val="B50130"/>
            </a:solidFill>
          </a:ln>
        </p:spPr>
      </p:pic>
      <p:sp>
        <p:nvSpPr>
          <p:cNvPr id="17" name="CaixaDeTexto 16">
            <a:extLst>
              <a:ext uri="{FF2B5EF4-FFF2-40B4-BE49-F238E27FC236}">
                <a16:creationId xmlns:a16="http://schemas.microsoft.com/office/drawing/2014/main" id="{9AD7FE1E-9D11-4A84-BE94-280DF3DAF7BD}"/>
              </a:ext>
            </a:extLst>
          </p:cNvPr>
          <p:cNvSpPr txBox="1"/>
          <p:nvPr/>
        </p:nvSpPr>
        <p:spPr>
          <a:xfrm>
            <a:off x="245346" y="725174"/>
            <a:ext cx="6593604" cy="892552"/>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pPr algn="l"/>
            <a:r>
              <a:rPr lang="nl-NL" dirty="0"/>
              <a:t>De verse lucht kap moet tijdens de inbedrijfstelling worden geopend en vastgezet. </a:t>
            </a:r>
          </a:p>
          <a:p>
            <a:pPr algn="l"/>
            <a:r>
              <a:rPr lang="nl-NL" dirty="0"/>
              <a:t>Ze wordt gesloten geleverd om beschadiging tijdens het transport te voorkomen.</a:t>
            </a:r>
          </a:p>
          <a:p>
            <a:pPr marL="285750" indent="-285750" algn="l">
              <a:buFont typeface="Wingdings" panose="05000000000000000000" pitchFamily="2" charset="2"/>
              <a:buChar char="Ø"/>
            </a:pPr>
            <a:r>
              <a:rPr lang="nl-NL" dirty="0"/>
              <a:t>Zet de verse lucht kap omhoog.</a:t>
            </a:r>
          </a:p>
        </p:txBody>
      </p:sp>
    </p:spTree>
    <p:extLst>
      <p:ext uri="{BB962C8B-B14F-4D97-AF65-F5344CB8AC3E}">
        <p14:creationId xmlns:p14="http://schemas.microsoft.com/office/powerpoint/2010/main" val="384518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Uma imagem contendo eletrônico, circuito&#10;&#10;Descrição gerada automaticamente">
            <a:extLst>
              <a:ext uri="{FF2B5EF4-FFF2-40B4-BE49-F238E27FC236}">
                <a16:creationId xmlns:a16="http://schemas.microsoft.com/office/drawing/2014/main" id="{46D0DCF3-DB43-436A-93DD-729DDB320A66}"/>
              </a:ext>
            </a:extLst>
          </p:cNvPr>
          <p:cNvPicPr>
            <a:picLocks noChangeAspect="1"/>
          </p:cNvPicPr>
          <p:nvPr/>
        </p:nvPicPr>
        <p:blipFill rotWithShape="1">
          <a:blip r:embed="rId3">
            <a:clrChange>
              <a:clrFrom>
                <a:srgbClr val="FFFFFF"/>
              </a:clrFrom>
              <a:clrTo>
                <a:srgbClr val="FFFFFF">
                  <a:alpha val="0"/>
                </a:srgbClr>
              </a:clrTo>
            </a:clrChange>
          </a:blip>
          <a:srcRect l="24417" b="33791"/>
          <a:stretch/>
        </p:blipFill>
        <p:spPr>
          <a:xfrm>
            <a:off x="0" y="2262563"/>
            <a:ext cx="4972929" cy="2880937"/>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INSTALLATIE</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44</a:t>
            </a:fld>
            <a:r>
              <a:rPr lang="en-US"/>
              <a:t> |</a:t>
            </a:r>
            <a:endParaRPr lang="fr-FR" dirty="0"/>
          </a:p>
        </p:txBody>
      </p:sp>
      <p:sp>
        <p:nvSpPr>
          <p:cNvPr id="17" name="CaixaDeTexto 16">
            <a:extLst>
              <a:ext uri="{FF2B5EF4-FFF2-40B4-BE49-F238E27FC236}">
                <a16:creationId xmlns:a16="http://schemas.microsoft.com/office/drawing/2014/main" id="{EDC895FC-FFE7-4AF9-8669-7094C8B83948}"/>
              </a:ext>
            </a:extLst>
          </p:cNvPr>
          <p:cNvSpPr txBox="1"/>
          <p:nvPr/>
        </p:nvSpPr>
        <p:spPr>
          <a:xfrm>
            <a:off x="245346" y="725174"/>
            <a:ext cx="5304359" cy="1615827"/>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pPr algn="l"/>
            <a:r>
              <a:rPr lang="nl-NL" dirty="0"/>
              <a:t>De verse lucht kap moet tijdens de inbedrijfstelling worden geopend en vastgezet. </a:t>
            </a:r>
          </a:p>
          <a:p>
            <a:pPr algn="l"/>
            <a:r>
              <a:rPr lang="nl-NL" dirty="0"/>
              <a:t>Ze wordt gesloten geleverd om beschadiging tijdens het transport te voorkomen.</a:t>
            </a:r>
          </a:p>
          <a:p>
            <a:pPr marL="285750" indent="-285750" algn="l">
              <a:buFont typeface="Wingdings" panose="05000000000000000000" pitchFamily="2" charset="2"/>
              <a:buChar char="Ø"/>
            </a:pPr>
            <a:r>
              <a:rPr lang="nl-NL" dirty="0"/>
              <a:t>Zet de verse lucht kap omhoog.</a:t>
            </a:r>
          </a:p>
          <a:p>
            <a:pPr marL="285750" indent="-285750" algn="l">
              <a:buFont typeface="Wingdings" panose="05000000000000000000" pitchFamily="2" charset="2"/>
              <a:buChar char="Ø"/>
            </a:pPr>
            <a:r>
              <a:rPr lang="nl-NL" dirty="0"/>
              <a:t>Klap beide zijplaten uit.</a:t>
            </a:r>
            <a:endParaRPr lang="en-GB" sz="1400" dirty="0"/>
          </a:p>
        </p:txBody>
      </p:sp>
      <p:pic>
        <p:nvPicPr>
          <p:cNvPr id="14" name="Imagem 13" descr="Diagrama&#10;&#10;Descrição gerada automaticamente">
            <a:extLst>
              <a:ext uri="{FF2B5EF4-FFF2-40B4-BE49-F238E27FC236}">
                <a16:creationId xmlns:a16="http://schemas.microsoft.com/office/drawing/2014/main" id="{6B6CFDCE-A02C-4D9C-A3A1-61153C0E6937}"/>
              </a:ext>
            </a:extLst>
          </p:cNvPr>
          <p:cNvPicPr>
            <a:picLocks noChangeAspect="1"/>
          </p:cNvPicPr>
          <p:nvPr/>
        </p:nvPicPr>
        <p:blipFill rotWithShape="1">
          <a:blip r:embed="rId4"/>
          <a:srcRect l="40882" t="3069" r="13591" b="13193"/>
          <a:stretch/>
        </p:blipFill>
        <p:spPr>
          <a:xfrm>
            <a:off x="5404620" y="1216673"/>
            <a:ext cx="3494034" cy="3321326"/>
          </a:xfrm>
          <a:prstGeom prst="rect">
            <a:avLst/>
          </a:prstGeom>
          <a:ln w="12700">
            <a:solidFill>
              <a:srgbClr val="B50130"/>
            </a:solidFill>
          </a:ln>
        </p:spPr>
      </p:pic>
      <p:sp>
        <p:nvSpPr>
          <p:cNvPr id="20" name="Retângulo 19">
            <a:extLst>
              <a:ext uri="{FF2B5EF4-FFF2-40B4-BE49-F238E27FC236}">
                <a16:creationId xmlns:a16="http://schemas.microsoft.com/office/drawing/2014/main" id="{0990E494-D06E-40E4-B9EF-3F67F7C2B765}"/>
              </a:ext>
            </a:extLst>
          </p:cNvPr>
          <p:cNvSpPr/>
          <p:nvPr/>
        </p:nvSpPr>
        <p:spPr>
          <a:xfrm>
            <a:off x="2004646" y="3169296"/>
            <a:ext cx="1202790" cy="1249030"/>
          </a:xfrm>
          <a:prstGeom prst="rect">
            <a:avLst/>
          </a:prstGeom>
          <a:noFill/>
          <a:ln w="12700">
            <a:solidFill>
              <a:srgbClr val="B5013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Conector: Angulado 20">
            <a:extLst>
              <a:ext uri="{FF2B5EF4-FFF2-40B4-BE49-F238E27FC236}">
                <a16:creationId xmlns:a16="http://schemas.microsoft.com/office/drawing/2014/main" id="{4DDE1C9C-1AB5-400E-BE7A-795BC2929D06}"/>
              </a:ext>
            </a:extLst>
          </p:cNvPr>
          <p:cNvCxnSpPr>
            <a:cxnSpLocks/>
            <a:stCxn id="20" idx="0"/>
            <a:endCxn id="14" idx="1"/>
          </p:cNvCxnSpPr>
          <p:nvPr/>
        </p:nvCxnSpPr>
        <p:spPr>
          <a:xfrm rot="5400000" flipH="1" flipV="1">
            <a:off x="3859350" y="1624027"/>
            <a:ext cx="291960" cy="2798579"/>
          </a:xfrm>
          <a:prstGeom prst="bentConnector2">
            <a:avLst/>
          </a:prstGeom>
          <a:noFill/>
          <a:ln w="12700">
            <a:solidFill>
              <a:srgbClr val="B50130"/>
            </a:solidFill>
            <a:prstDash val="sysDot"/>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58127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iagrama, Desenho técnico&#10;&#10;Descrição gerada automaticamente">
            <a:extLst>
              <a:ext uri="{FF2B5EF4-FFF2-40B4-BE49-F238E27FC236}">
                <a16:creationId xmlns:a16="http://schemas.microsoft.com/office/drawing/2014/main" id="{321DC2EB-E12C-4147-B37C-53CC5DF06BD9}"/>
              </a:ext>
            </a:extLst>
          </p:cNvPr>
          <p:cNvPicPr>
            <a:picLocks noChangeAspect="1"/>
          </p:cNvPicPr>
          <p:nvPr/>
        </p:nvPicPr>
        <p:blipFill>
          <a:blip r:embed="rId3"/>
          <a:stretch>
            <a:fillRect/>
          </a:stretch>
        </p:blipFill>
        <p:spPr>
          <a:xfrm>
            <a:off x="1927275" y="2436137"/>
            <a:ext cx="5289451" cy="2533921"/>
          </a:xfrm>
          <a:prstGeom prst="rect">
            <a:avLst/>
          </a:prstGeom>
          <a:ln w="12700">
            <a:solidFill>
              <a:srgbClr val="B50130"/>
            </a:solid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INSTALLATIE</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45</a:t>
            </a:fld>
            <a:r>
              <a:rPr lang="en-US"/>
              <a:t> |</a:t>
            </a:r>
            <a:endParaRPr lang="fr-FR" dirty="0"/>
          </a:p>
        </p:txBody>
      </p:sp>
      <p:sp>
        <p:nvSpPr>
          <p:cNvPr id="13" name="CaixaDeTexto 12">
            <a:extLst>
              <a:ext uri="{FF2B5EF4-FFF2-40B4-BE49-F238E27FC236}">
                <a16:creationId xmlns:a16="http://schemas.microsoft.com/office/drawing/2014/main" id="{CFE76605-84E1-42F0-BFEA-9DDEA77C0F45}"/>
              </a:ext>
            </a:extLst>
          </p:cNvPr>
          <p:cNvSpPr txBox="1"/>
          <p:nvPr/>
        </p:nvSpPr>
        <p:spPr>
          <a:xfrm>
            <a:off x="245346" y="725174"/>
            <a:ext cx="6971380" cy="1738938"/>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pPr algn="l"/>
            <a:r>
              <a:rPr lang="nl-NL" dirty="0"/>
              <a:t>De verse lucht kap moet tijdens de inbedrijfstelling worden geopend en vastgezet. Ze wordt gesloten geleverd om beschadiging tijdens het transport te voorkomen.</a:t>
            </a:r>
          </a:p>
          <a:p>
            <a:pPr marL="285750" indent="-285750" algn="l">
              <a:buFont typeface="Wingdings" panose="05000000000000000000" pitchFamily="2" charset="2"/>
              <a:buChar char="Ø"/>
            </a:pPr>
            <a:r>
              <a:rPr lang="nl-NL" dirty="0"/>
              <a:t>Zet de verse lucht kap omhoog.</a:t>
            </a:r>
          </a:p>
          <a:p>
            <a:pPr marL="285750" indent="-285750" algn="l">
              <a:buFont typeface="Wingdings" panose="05000000000000000000" pitchFamily="2" charset="2"/>
              <a:buChar char="Ø"/>
            </a:pPr>
            <a:r>
              <a:rPr lang="nl-NL" dirty="0"/>
              <a:t>Klap beide zijplaten uit.</a:t>
            </a:r>
          </a:p>
          <a:p>
            <a:pPr marL="285750" indent="-285750" algn="l">
              <a:buFont typeface="Wingdings" panose="05000000000000000000" pitchFamily="2" charset="2"/>
              <a:buChar char="Ø"/>
            </a:pPr>
            <a:r>
              <a:rPr lang="nl-NL" sz="1200" dirty="0">
                <a:solidFill>
                  <a:schemeClr val="accent1"/>
                </a:solidFill>
              </a:rPr>
              <a:t>Controleer de juiste positie van de zwarte afdichting aan de bovenzijde van de kap en bevestig de kap aan beide zijplaten met zelf tappende schroeven (meegeleverd in de doos met reserveonderdelen).</a:t>
            </a:r>
            <a:endParaRPr lang="en-GB" sz="1200" dirty="0">
              <a:solidFill>
                <a:schemeClr val="accent1"/>
              </a:solidFill>
            </a:endParaRPr>
          </a:p>
        </p:txBody>
      </p:sp>
      <p:grpSp>
        <p:nvGrpSpPr>
          <p:cNvPr id="8" name="Agrupar 7">
            <a:extLst>
              <a:ext uri="{FF2B5EF4-FFF2-40B4-BE49-F238E27FC236}">
                <a16:creationId xmlns:a16="http://schemas.microsoft.com/office/drawing/2014/main" id="{FC78B7AF-5156-4DF3-A60E-3283923D7469}"/>
              </a:ext>
            </a:extLst>
          </p:cNvPr>
          <p:cNvGrpSpPr/>
          <p:nvPr/>
        </p:nvGrpSpPr>
        <p:grpSpPr>
          <a:xfrm>
            <a:off x="3162236" y="2527785"/>
            <a:ext cx="3990263" cy="1871701"/>
            <a:chOff x="3162236" y="2612193"/>
            <a:chExt cx="3990263" cy="1871701"/>
          </a:xfrm>
        </p:grpSpPr>
        <p:sp>
          <p:nvSpPr>
            <p:cNvPr id="7" name="Seta: para Baixo 6">
              <a:extLst>
                <a:ext uri="{FF2B5EF4-FFF2-40B4-BE49-F238E27FC236}">
                  <a16:creationId xmlns:a16="http://schemas.microsoft.com/office/drawing/2014/main" id="{E8DB135F-6210-47F5-8A94-6C1AE7D3ADBA}"/>
                </a:ext>
              </a:extLst>
            </p:cNvPr>
            <p:cNvSpPr/>
            <p:nvPr/>
          </p:nvSpPr>
          <p:spPr>
            <a:xfrm rot="3055020">
              <a:off x="6546854" y="3080824"/>
              <a:ext cx="140677" cy="205740"/>
            </a:xfrm>
            <a:prstGeom prst="downArrow">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eta: para Baixo 13">
              <a:extLst>
                <a:ext uri="{FF2B5EF4-FFF2-40B4-BE49-F238E27FC236}">
                  <a16:creationId xmlns:a16="http://schemas.microsoft.com/office/drawing/2014/main" id="{8BE0ADB2-2513-4A56-9224-4EE0E479F3BA}"/>
                </a:ext>
              </a:extLst>
            </p:cNvPr>
            <p:cNvSpPr/>
            <p:nvPr/>
          </p:nvSpPr>
          <p:spPr>
            <a:xfrm rot="3542364">
              <a:off x="6779264" y="3376495"/>
              <a:ext cx="140677" cy="205740"/>
            </a:xfrm>
            <a:prstGeom prst="downArrow">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eta: para Baixo 15">
              <a:extLst>
                <a:ext uri="{FF2B5EF4-FFF2-40B4-BE49-F238E27FC236}">
                  <a16:creationId xmlns:a16="http://schemas.microsoft.com/office/drawing/2014/main" id="{F3A29E9B-6595-4904-A638-A4C14A1B089C}"/>
                </a:ext>
              </a:extLst>
            </p:cNvPr>
            <p:cNvSpPr/>
            <p:nvPr/>
          </p:nvSpPr>
          <p:spPr>
            <a:xfrm rot="3542364">
              <a:off x="6925949" y="3645100"/>
              <a:ext cx="140677" cy="205740"/>
            </a:xfrm>
            <a:prstGeom prst="downArrow">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eta: para Baixo 16">
              <a:extLst>
                <a:ext uri="{FF2B5EF4-FFF2-40B4-BE49-F238E27FC236}">
                  <a16:creationId xmlns:a16="http://schemas.microsoft.com/office/drawing/2014/main" id="{85C6BA76-4BDE-430C-8DEA-C2EE24D94B9B}"/>
                </a:ext>
              </a:extLst>
            </p:cNvPr>
            <p:cNvSpPr/>
            <p:nvPr/>
          </p:nvSpPr>
          <p:spPr>
            <a:xfrm rot="5040862">
              <a:off x="6979290" y="3881148"/>
              <a:ext cx="140677" cy="205740"/>
            </a:xfrm>
            <a:prstGeom prst="downArrow">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eta: para Baixo 17">
              <a:extLst>
                <a:ext uri="{FF2B5EF4-FFF2-40B4-BE49-F238E27FC236}">
                  <a16:creationId xmlns:a16="http://schemas.microsoft.com/office/drawing/2014/main" id="{B9DDD8B8-2D89-4B51-BF20-3094ADAE0283}"/>
                </a:ext>
              </a:extLst>
            </p:cNvPr>
            <p:cNvSpPr/>
            <p:nvPr/>
          </p:nvSpPr>
          <p:spPr>
            <a:xfrm rot="3055020">
              <a:off x="6338869" y="2880798"/>
              <a:ext cx="140677" cy="205740"/>
            </a:xfrm>
            <a:prstGeom prst="downArrow">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eta: para Baixo 18">
              <a:extLst>
                <a:ext uri="{FF2B5EF4-FFF2-40B4-BE49-F238E27FC236}">
                  <a16:creationId xmlns:a16="http://schemas.microsoft.com/office/drawing/2014/main" id="{AB3D1700-1A3E-4D48-A0CA-B6CFF00C1532}"/>
                </a:ext>
              </a:extLst>
            </p:cNvPr>
            <p:cNvSpPr/>
            <p:nvPr/>
          </p:nvSpPr>
          <p:spPr>
            <a:xfrm rot="982597">
              <a:off x="5987637" y="2657913"/>
              <a:ext cx="140677" cy="205740"/>
            </a:xfrm>
            <a:prstGeom prst="downArrow">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eta: para Baixo 19">
              <a:extLst>
                <a:ext uri="{FF2B5EF4-FFF2-40B4-BE49-F238E27FC236}">
                  <a16:creationId xmlns:a16="http://schemas.microsoft.com/office/drawing/2014/main" id="{C2389604-B416-4A57-8585-F5A8F4F43A7D}"/>
                </a:ext>
              </a:extLst>
            </p:cNvPr>
            <p:cNvSpPr/>
            <p:nvPr/>
          </p:nvSpPr>
          <p:spPr>
            <a:xfrm rot="982597">
              <a:off x="5891147" y="2612193"/>
              <a:ext cx="140677" cy="205740"/>
            </a:xfrm>
            <a:prstGeom prst="downArrow">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Seta: para Baixo 20">
              <a:extLst>
                <a:ext uri="{FF2B5EF4-FFF2-40B4-BE49-F238E27FC236}">
                  <a16:creationId xmlns:a16="http://schemas.microsoft.com/office/drawing/2014/main" id="{864C1E1C-B159-4CB2-83BA-B5BC16819ED4}"/>
                </a:ext>
              </a:extLst>
            </p:cNvPr>
            <p:cNvSpPr/>
            <p:nvPr/>
          </p:nvSpPr>
          <p:spPr>
            <a:xfrm rot="3055020">
              <a:off x="3845747" y="3465715"/>
              <a:ext cx="140677" cy="205740"/>
            </a:xfrm>
            <a:prstGeom prst="downArrow">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eta: para Baixo 21">
              <a:extLst>
                <a:ext uri="{FF2B5EF4-FFF2-40B4-BE49-F238E27FC236}">
                  <a16:creationId xmlns:a16="http://schemas.microsoft.com/office/drawing/2014/main" id="{38AD4F5C-7538-48A7-B5EA-D7729CEEFE64}"/>
                </a:ext>
              </a:extLst>
            </p:cNvPr>
            <p:cNvSpPr/>
            <p:nvPr/>
          </p:nvSpPr>
          <p:spPr>
            <a:xfrm rot="3542364">
              <a:off x="4088452" y="3787688"/>
              <a:ext cx="140677" cy="205740"/>
            </a:xfrm>
            <a:prstGeom prst="downArrow">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eta: para Baixo 22">
              <a:extLst>
                <a:ext uri="{FF2B5EF4-FFF2-40B4-BE49-F238E27FC236}">
                  <a16:creationId xmlns:a16="http://schemas.microsoft.com/office/drawing/2014/main" id="{5A97F1E5-8B53-433E-90FA-5285E22FB3C5}"/>
                </a:ext>
              </a:extLst>
            </p:cNvPr>
            <p:cNvSpPr/>
            <p:nvPr/>
          </p:nvSpPr>
          <p:spPr>
            <a:xfrm rot="3542364">
              <a:off x="4225047" y="4065465"/>
              <a:ext cx="140677" cy="205740"/>
            </a:xfrm>
            <a:prstGeom prst="downArrow">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Seta: para Baixo 23">
              <a:extLst>
                <a:ext uri="{FF2B5EF4-FFF2-40B4-BE49-F238E27FC236}">
                  <a16:creationId xmlns:a16="http://schemas.microsoft.com/office/drawing/2014/main" id="{2BDC8401-108C-498D-BC74-248D05AFD4AA}"/>
                </a:ext>
              </a:extLst>
            </p:cNvPr>
            <p:cNvSpPr/>
            <p:nvPr/>
          </p:nvSpPr>
          <p:spPr>
            <a:xfrm rot="5040862">
              <a:off x="4294193" y="4310686"/>
              <a:ext cx="140677" cy="205740"/>
            </a:xfrm>
            <a:prstGeom prst="downArrow">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Seta: para Baixo 24">
              <a:extLst>
                <a:ext uri="{FF2B5EF4-FFF2-40B4-BE49-F238E27FC236}">
                  <a16:creationId xmlns:a16="http://schemas.microsoft.com/office/drawing/2014/main" id="{A00FD761-10AE-4888-A471-9408E95C1351}"/>
                </a:ext>
              </a:extLst>
            </p:cNvPr>
            <p:cNvSpPr/>
            <p:nvPr/>
          </p:nvSpPr>
          <p:spPr>
            <a:xfrm rot="3055020">
              <a:off x="3614000" y="3256981"/>
              <a:ext cx="140677" cy="205740"/>
            </a:xfrm>
            <a:prstGeom prst="downArrow">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Seta: para Baixo 25">
              <a:extLst>
                <a:ext uri="{FF2B5EF4-FFF2-40B4-BE49-F238E27FC236}">
                  <a16:creationId xmlns:a16="http://schemas.microsoft.com/office/drawing/2014/main" id="{21C1F693-3D5C-4306-8370-4DA6859056A0}"/>
                </a:ext>
              </a:extLst>
            </p:cNvPr>
            <p:cNvSpPr/>
            <p:nvPr/>
          </p:nvSpPr>
          <p:spPr>
            <a:xfrm rot="982597">
              <a:off x="3266227" y="3020777"/>
              <a:ext cx="140677" cy="205740"/>
            </a:xfrm>
            <a:prstGeom prst="downArrow">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Seta: para Baixo 26">
              <a:extLst>
                <a:ext uri="{FF2B5EF4-FFF2-40B4-BE49-F238E27FC236}">
                  <a16:creationId xmlns:a16="http://schemas.microsoft.com/office/drawing/2014/main" id="{A74B9A4A-E70A-4C97-8B33-CC8379DBB4D0}"/>
                </a:ext>
              </a:extLst>
            </p:cNvPr>
            <p:cNvSpPr/>
            <p:nvPr/>
          </p:nvSpPr>
          <p:spPr>
            <a:xfrm rot="982597">
              <a:off x="3162236" y="2962295"/>
              <a:ext cx="140677" cy="205740"/>
            </a:xfrm>
            <a:prstGeom prst="downArrow">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73232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E06A0738-645F-402E-A619-AABAEE2CA2F7}"/>
              </a:ext>
            </a:extLst>
          </p:cNvPr>
          <p:cNvPicPr>
            <a:picLocks noChangeAspect="1"/>
          </p:cNvPicPr>
          <p:nvPr/>
        </p:nvPicPr>
        <p:blipFill rotWithShape="1">
          <a:blip r:embed="rId3"/>
          <a:srcRect l="35995" r="31564" b="43778"/>
          <a:stretch/>
        </p:blipFill>
        <p:spPr>
          <a:xfrm>
            <a:off x="4751122" y="2218395"/>
            <a:ext cx="3107615" cy="2754607"/>
          </a:xfrm>
          <a:prstGeom prst="rect">
            <a:avLst/>
          </a:prstGeom>
          <a:ln w="12700">
            <a:solidFill>
              <a:srgbClr val="B50130"/>
            </a:solidFill>
          </a:ln>
        </p:spPr>
      </p:pic>
      <p:pic>
        <p:nvPicPr>
          <p:cNvPr id="8" name="Imagem 7" descr="Diagrama&#10;&#10;Descrição gerada automaticamente">
            <a:extLst>
              <a:ext uri="{FF2B5EF4-FFF2-40B4-BE49-F238E27FC236}">
                <a16:creationId xmlns:a16="http://schemas.microsoft.com/office/drawing/2014/main" id="{49B0CB45-DD85-4466-9AA2-D4488BD2060D}"/>
              </a:ext>
            </a:extLst>
          </p:cNvPr>
          <p:cNvPicPr>
            <a:picLocks noChangeAspect="1"/>
          </p:cNvPicPr>
          <p:nvPr/>
        </p:nvPicPr>
        <p:blipFill rotWithShape="1">
          <a:blip r:embed="rId4"/>
          <a:srcRect l="14606" r="14606"/>
          <a:stretch/>
        </p:blipFill>
        <p:spPr>
          <a:xfrm>
            <a:off x="1106140" y="2218395"/>
            <a:ext cx="3465860" cy="2765140"/>
          </a:xfrm>
          <a:prstGeom prst="rect">
            <a:avLst/>
          </a:prstGeom>
          <a:ln w="12700">
            <a:solidFill>
              <a:srgbClr val="B50130"/>
            </a:solidFill>
          </a:ln>
        </p:spPr>
      </p:pic>
      <p:pic>
        <p:nvPicPr>
          <p:cNvPr id="5" name="Imagem 4" descr="Diagrama&#10;&#10;Descrição gerada automaticamente com confiança média">
            <a:extLst>
              <a:ext uri="{FF2B5EF4-FFF2-40B4-BE49-F238E27FC236}">
                <a16:creationId xmlns:a16="http://schemas.microsoft.com/office/drawing/2014/main" id="{DE6D8CBB-3F81-4496-B64E-0836815CF94B}"/>
              </a:ext>
            </a:extLst>
          </p:cNvPr>
          <p:cNvPicPr>
            <a:picLocks noChangeAspect="1"/>
          </p:cNvPicPr>
          <p:nvPr/>
        </p:nvPicPr>
        <p:blipFill rotWithShape="1">
          <a:blip r:embed="rId5">
            <a:clrChange>
              <a:clrFrom>
                <a:srgbClr val="FFFFFF"/>
              </a:clrFrom>
              <a:clrTo>
                <a:srgbClr val="FFFFFF">
                  <a:alpha val="0"/>
                </a:srgbClr>
              </a:clrTo>
            </a:clrChange>
          </a:blip>
          <a:srcRect l="13080" r="6291" b="13101"/>
          <a:stretch/>
        </p:blipFill>
        <p:spPr>
          <a:xfrm>
            <a:off x="1862417" y="715059"/>
            <a:ext cx="2310206" cy="1273484"/>
          </a:xfrm>
          <a:prstGeom prst="rect">
            <a:avLst/>
          </a:prstGeom>
          <a:ln w="12700">
            <a:solidFill>
              <a:srgbClr val="B50130"/>
            </a:solid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INSTALLATIE</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46</a:t>
            </a:fld>
            <a:r>
              <a:rPr lang="en-US"/>
              <a:t> |</a:t>
            </a:r>
            <a:endParaRPr lang="fr-FR" dirty="0"/>
          </a:p>
        </p:txBody>
      </p:sp>
      <p:sp>
        <p:nvSpPr>
          <p:cNvPr id="13" name="CaixaDeTexto 12">
            <a:extLst>
              <a:ext uri="{FF2B5EF4-FFF2-40B4-BE49-F238E27FC236}">
                <a16:creationId xmlns:a16="http://schemas.microsoft.com/office/drawing/2014/main" id="{CFE76605-84E1-42F0-BFEA-9DDEA77C0F45}"/>
              </a:ext>
            </a:extLst>
          </p:cNvPr>
          <p:cNvSpPr txBox="1"/>
          <p:nvPr/>
        </p:nvSpPr>
        <p:spPr>
          <a:xfrm>
            <a:off x="4476584" y="995667"/>
            <a:ext cx="3107616" cy="738664"/>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r>
              <a:rPr lang="nl-NL" dirty="0"/>
              <a:t>Zorg ervoor dat de </a:t>
            </a:r>
            <a:r>
              <a:rPr lang="nl-NL" dirty="0" err="1"/>
              <a:t>condensafvoer</a:t>
            </a:r>
            <a:r>
              <a:rPr lang="nl-NL" dirty="0"/>
              <a:t> is geïnstalleerd en met </a:t>
            </a:r>
            <a:r>
              <a:rPr lang="nl-NL" dirty="0">
                <a:solidFill>
                  <a:schemeClr val="accent1"/>
                </a:solidFill>
              </a:rPr>
              <a:t>een slangklem </a:t>
            </a:r>
            <a:r>
              <a:rPr lang="nl-NL" dirty="0"/>
              <a:t>is vastgezet.</a:t>
            </a:r>
          </a:p>
        </p:txBody>
      </p:sp>
      <p:sp>
        <p:nvSpPr>
          <p:cNvPr id="29" name="Retângulo 28">
            <a:extLst>
              <a:ext uri="{FF2B5EF4-FFF2-40B4-BE49-F238E27FC236}">
                <a16:creationId xmlns:a16="http://schemas.microsoft.com/office/drawing/2014/main" id="{1CC68C90-39BB-4829-9ED9-C2A6F628AB13}"/>
              </a:ext>
            </a:extLst>
          </p:cNvPr>
          <p:cNvSpPr/>
          <p:nvPr/>
        </p:nvSpPr>
        <p:spPr>
          <a:xfrm>
            <a:off x="2352046" y="1610083"/>
            <a:ext cx="223532" cy="248495"/>
          </a:xfrm>
          <a:prstGeom prst="rect">
            <a:avLst/>
          </a:prstGeom>
          <a:noFill/>
          <a:ln w="12700">
            <a:solidFill>
              <a:srgbClr val="B5013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Conector: Angulado 29">
            <a:extLst>
              <a:ext uri="{FF2B5EF4-FFF2-40B4-BE49-F238E27FC236}">
                <a16:creationId xmlns:a16="http://schemas.microsoft.com/office/drawing/2014/main" id="{A7C75D54-7163-430E-BBF8-AAECE1486E86}"/>
              </a:ext>
            </a:extLst>
          </p:cNvPr>
          <p:cNvCxnSpPr>
            <a:cxnSpLocks/>
            <a:stCxn id="29" idx="2"/>
            <a:endCxn id="8" idx="0"/>
          </p:cNvCxnSpPr>
          <p:nvPr/>
        </p:nvCxnSpPr>
        <p:spPr>
          <a:xfrm rot="16200000" flipH="1">
            <a:off x="2471533" y="1850857"/>
            <a:ext cx="359817" cy="375258"/>
          </a:xfrm>
          <a:prstGeom prst="bentConnector3">
            <a:avLst>
              <a:gd name="adj1" fmla="val 70494"/>
            </a:avLst>
          </a:prstGeom>
          <a:noFill/>
          <a:ln w="12700">
            <a:solidFill>
              <a:srgbClr val="B50130"/>
            </a:solidFill>
            <a:prstDash val="sysDot"/>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224352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43653" y="1334509"/>
            <a:ext cx="8636876" cy="1371600"/>
          </a:xfrm>
        </p:spPr>
        <p:txBody>
          <a:bodyPr/>
          <a:lstStyle/>
          <a:p>
            <a:pPr>
              <a:spcAft>
                <a:spcPts val="1800"/>
              </a:spcAft>
            </a:pPr>
            <a:br>
              <a:rPr lang="en-US" sz="1200" b="1" spc="300" dirty="0"/>
            </a:br>
            <a:br>
              <a:rPr lang="en-US" sz="1200" b="1" spc="300" dirty="0"/>
            </a:br>
            <a:br>
              <a:rPr lang="en-US" sz="1200" b="1" spc="300" dirty="0"/>
            </a:br>
            <a:br>
              <a:rPr lang="en-US" sz="1200" b="1" spc="300" dirty="0"/>
            </a:br>
            <a:r>
              <a:rPr lang="en-US" sz="4800" b="1" spc="300" dirty="0"/>
              <a:t>e-Baltic</a:t>
            </a:r>
            <a:br>
              <a:rPr lang="en-US" sz="4000" b="1" spc="300" dirty="0"/>
            </a:br>
            <a:r>
              <a:rPr lang="en-US" sz="2800" b="1" spc="300" dirty="0"/>
              <a:t>Rooftop </a:t>
            </a:r>
            <a:r>
              <a:rPr lang="en-US" sz="2800" b="1" spc="300" dirty="0" err="1"/>
              <a:t>bedradingsproces</a:t>
            </a:r>
            <a:r>
              <a:rPr lang="en-US" sz="2800" b="1" spc="300" dirty="0"/>
              <a:t> </a:t>
            </a:r>
            <a:endParaRPr lang="en-US" sz="1600" spc="300" dirty="0"/>
          </a:p>
        </p:txBody>
      </p:sp>
    </p:spTree>
    <p:extLst>
      <p:ext uri="{BB962C8B-B14F-4D97-AF65-F5344CB8AC3E}">
        <p14:creationId xmlns:p14="http://schemas.microsoft.com/office/powerpoint/2010/main" val="331158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BEDRADINGSPROCES</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48</a:t>
            </a:fld>
            <a:r>
              <a:rPr lang="en-US"/>
              <a:t> |</a:t>
            </a:r>
            <a:endParaRPr lang="fr-FR" dirty="0"/>
          </a:p>
        </p:txBody>
      </p:sp>
      <p:sp>
        <p:nvSpPr>
          <p:cNvPr id="13" name="CaixaDeTexto 12">
            <a:extLst>
              <a:ext uri="{FF2B5EF4-FFF2-40B4-BE49-F238E27FC236}">
                <a16:creationId xmlns:a16="http://schemas.microsoft.com/office/drawing/2014/main" id="{DE678120-994E-45AB-B63C-D67E1AC4308D}"/>
              </a:ext>
            </a:extLst>
          </p:cNvPr>
          <p:cNvSpPr txBox="1"/>
          <p:nvPr/>
        </p:nvSpPr>
        <p:spPr>
          <a:xfrm>
            <a:off x="822675" y="1156122"/>
            <a:ext cx="2903806" cy="307777"/>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r>
              <a:rPr lang="nl-NL"/>
              <a:t>Open de 2 aangegeven deuren.</a:t>
            </a:r>
            <a:endParaRPr lang="en-GB" dirty="0"/>
          </a:p>
        </p:txBody>
      </p:sp>
      <p:pic>
        <p:nvPicPr>
          <p:cNvPr id="6" name="Imagem 5" descr="Uma imagem contendo Desenho técnico&#10;&#10;Descrição gerada automaticamente">
            <a:extLst>
              <a:ext uri="{FF2B5EF4-FFF2-40B4-BE49-F238E27FC236}">
                <a16:creationId xmlns:a16="http://schemas.microsoft.com/office/drawing/2014/main" id="{40C72148-8BC8-40C7-B1B1-8D4533E5FF6E}"/>
              </a:ext>
            </a:extLst>
          </p:cNvPr>
          <p:cNvPicPr>
            <a:picLocks noChangeAspect="1"/>
          </p:cNvPicPr>
          <p:nvPr/>
        </p:nvPicPr>
        <p:blipFill rotWithShape="1">
          <a:blip r:embed="rId3"/>
          <a:srcRect l="17418" r="7680"/>
          <a:stretch/>
        </p:blipFill>
        <p:spPr>
          <a:xfrm>
            <a:off x="274129" y="1801848"/>
            <a:ext cx="4160806" cy="2562476"/>
          </a:xfrm>
          <a:prstGeom prst="rect">
            <a:avLst/>
          </a:prstGeom>
          <a:ln w="12700">
            <a:solidFill>
              <a:srgbClr val="B50130"/>
            </a:solidFill>
          </a:ln>
        </p:spPr>
      </p:pic>
      <p:pic>
        <p:nvPicPr>
          <p:cNvPr id="8" name="Imagem 7" descr="Uma imagem contendo Desenho técnico&#10;&#10;Descrição gerada automaticamente">
            <a:extLst>
              <a:ext uri="{FF2B5EF4-FFF2-40B4-BE49-F238E27FC236}">
                <a16:creationId xmlns:a16="http://schemas.microsoft.com/office/drawing/2014/main" id="{E243F9BC-A70A-4C7B-98D9-D7437BAD4754}"/>
              </a:ext>
            </a:extLst>
          </p:cNvPr>
          <p:cNvPicPr>
            <a:picLocks noChangeAspect="1"/>
          </p:cNvPicPr>
          <p:nvPr/>
        </p:nvPicPr>
        <p:blipFill rotWithShape="1">
          <a:blip r:embed="rId4"/>
          <a:srcRect l="17418" r="7680"/>
          <a:stretch/>
        </p:blipFill>
        <p:spPr>
          <a:xfrm>
            <a:off x="4709064" y="1793382"/>
            <a:ext cx="4160806" cy="2579408"/>
          </a:xfrm>
          <a:prstGeom prst="rect">
            <a:avLst/>
          </a:prstGeom>
          <a:ln w="12700">
            <a:solidFill>
              <a:srgbClr val="B50130"/>
            </a:solidFill>
          </a:ln>
        </p:spPr>
      </p:pic>
    </p:spTree>
    <p:extLst>
      <p:ext uri="{BB962C8B-B14F-4D97-AF65-F5344CB8AC3E}">
        <p14:creationId xmlns:p14="http://schemas.microsoft.com/office/powerpoint/2010/main" val="70327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descr="Gráfico&#10;&#10;Descrição gerada automaticamente com confiança baixa">
            <a:extLst>
              <a:ext uri="{FF2B5EF4-FFF2-40B4-BE49-F238E27FC236}">
                <a16:creationId xmlns:a16="http://schemas.microsoft.com/office/drawing/2014/main" id="{28A0D301-F3E3-4DAC-BDA0-66218018B592}"/>
              </a:ext>
            </a:extLst>
          </p:cNvPr>
          <p:cNvPicPr>
            <a:picLocks noChangeAspect="1"/>
          </p:cNvPicPr>
          <p:nvPr/>
        </p:nvPicPr>
        <p:blipFill rotWithShape="1">
          <a:blip r:embed="rId3"/>
          <a:srcRect l="24476"/>
          <a:stretch/>
        </p:blipFill>
        <p:spPr>
          <a:xfrm>
            <a:off x="4663976" y="1434286"/>
            <a:ext cx="4296071" cy="3160609"/>
          </a:xfrm>
          <a:prstGeom prst="rect">
            <a:avLst/>
          </a:prstGeom>
          <a:ln w="12700">
            <a:solidFill>
              <a:srgbClr val="B50130"/>
            </a:solidFill>
          </a:ln>
        </p:spPr>
      </p:pic>
      <p:pic>
        <p:nvPicPr>
          <p:cNvPr id="11" name="Imagem 10" descr="Imagem de vídeo game&#10;&#10;Descrição gerada automaticamente com confiança média">
            <a:extLst>
              <a:ext uri="{FF2B5EF4-FFF2-40B4-BE49-F238E27FC236}">
                <a16:creationId xmlns:a16="http://schemas.microsoft.com/office/drawing/2014/main" id="{DDBF5EBB-FDDC-436C-8F49-C6AA4803B000}"/>
              </a:ext>
            </a:extLst>
          </p:cNvPr>
          <p:cNvPicPr>
            <a:picLocks noChangeAspect="1"/>
          </p:cNvPicPr>
          <p:nvPr/>
        </p:nvPicPr>
        <p:blipFill rotWithShape="1">
          <a:blip r:embed="rId4"/>
          <a:srcRect l="24476"/>
          <a:stretch/>
        </p:blipFill>
        <p:spPr>
          <a:xfrm>
            <a:off x="183953" y="1435344"/>
            <a:ext cx="4296070" cy="3158492"/>
          </a:xfrm>
          <a:prstGeom prst="rect">
            <a:avLst/>
          </a:prstGeom>
          <a:ln w="12700">
            <a:solidFill>
              <a:srgbClr val="B50130"/>
            </a:solid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BEDRADINGSPROCES</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49</a:t>
            </a:fld>
            <a:r>
              <a:rPr lang="en-US"/>
              <a:t> |</a:t>
            </a:r>
            <a:endParaRPr lang="fr-FR" dirty="0"/>
          </a:p>
        </p:txBody>
      </p:sp>
      <p:sp>
        <p:nvSpPr>
          <p:cNvPr id="13" name="CaixaDeTexto 12">
            <a:extLst>
              <a:ext uri="{FF2B5EF4-FFF2-40B4-BE49-F238E27FC236}">
                <a16:creationId xmlns:a16="http://schemas.microsoft.com/office/drawing/2014/main" id="{DE678120-994E-45AB-B63C-D67E1AC4308D}"/>
              </a:ext>
            </a:extLst>
          </p:cNvPr>
          <p:cNvSpPr txBox="1"/>
          <p:nvPr/>
        </p:nvSpPr>
        <p:spPr>
          <a:xfrm>
            <a:off x="3120097" y="766820"/>
            <a:ext cx="2903806" cy="523220"/>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r>
              <a:rPr lang="nl-NL" dirty="0"/>
              <a:t>Verwijder de aangegeven metalen plaat van de rooftop.</a:t>
            </a:r>
          </a:p>
        </p:txBody>
      </p:sp>
      <p:sp>
        <p:nvSpPr>
          <p:cNvPr id="6" name="Forma Livre: Forma 5">
            <a:extLst>
              <a:ext uri="{FF2B5EF4-FFF2-40B4-BE49-F238E27FC236}">
                <a16:creationId xmlns:a16="http://schemas.microsoft.com/office/drawing/2014/main" id="{4717BABD-21C9-45D8-9540-6D1717E85D36}"/>
              </a:ext>
            </a:extLst>
          </p:cNvPr>
          <p:cNvSpPr/>
          <p:nvPr/>
        </p:nvSpPr>
        <p:spPr>
          <a:xfrm>
            <a:off x="3246289" y="2085781"/>
            <a:ext cx="566420" cy="1546860"/>
          </a:xfrm>
          <a:custGeom>
            <a:avLst/>
            <a:gdLst>
              <a:gd name="connsiteX0" fmla="*/ 457200 w 457200"/>
              <a:gd name="connsiteY0" fmla="*/ 1661160 h 1722120"/>
              <a:gd name="connsiteX1" fmla="*/ 457200 w 457200"/>
              <a:gd name="connsiteY1" fmla="*/ 215900 h 1722120"/>
              <a:gd name="connsiteX2" fmla="*/ 434340 w 457200"/>
              <a:gd name="connsiteY2" fmla="*/ 190500 h 1722120"/>
              <a:gd name="connsiteX3" fmla="*/ 15240 w 457200"/>
              <a:gd name="connsiteY3" fmla="*/ 0 h 1722120"/>
              <a:gd name="connsiteX4" fmla="*/ 0 w 457200"/>
              <a:gd name="connsiteY4" fmla="*/ 17780 h 1722120"/>
              <a:gd name="connsiteX5" fmla="*/ 0 w 457200"/>
              <a:gd name="connsiteY5" fmla="*/ 1663700 h 1722120"/>
              <a:gd name="connsiteX6" fmla="*/ 5080 w 457200"/>
              <a:gd name="connsiteY6" fmla="*/ 1691640 h 1722120"/>
              <a:gd name="connsiteX7" fmla="*/ 81280 w 457200"/>
              <a:gd name="connsiteY7" fmla="*/ 1722120 h 1722120"/>
              <a:gd name="connsiteX8" fmla="*/ 457200 w 457200"/>
              <a:gd name="connsiteY8" fmla="*/ 1661160 h 1722120"/>
              <a:gd name="connsiteX0" fmla="*/ 457200 w 574040"/>
              <a:gd name="connsiteY0" fmla="*/ 1661160 h 1722120"/>
              <a:gd name="connsiteX1" fmla="*/ 457200 w 574040"/>
              <a:gd name="connsiteY1" fmla="*/ 215900 h 1722120"/>
              <a:gd name="connsiteX2" fmla="*/ 574040 w 574040"/>
              <a:gd name="connsiteY2" fmla="*/ 144780 h 1722120"/>
              <a:gd name="connsiteX3" fmla="*/ 15240 w 574040"/>
              <a:gd name="connsiteY3" fmla="*/ 0 h 1722120"/>
              <a:gd name="connsiteX4" fmla="*/ 0 w 574040"/>
              <a:gd name="connsiteY4" fmla="*/ 17780 h 1722120"/>
              <a:gd name="connsiteX5" fmla="*/ 0 w 574040"/>
              <a:gd name="connsiteY5" fmla="*/ 1663700 h 1722120"/>
              <a:gd name="connsiteX6" fmla="*/ 5080 w 574040"/>
              <a:gd name="connsiteY6" fmla="*/ 1691640 h 1722120"/>
              <a:gd name="connsiteX7" fmla="*/ 81280 w 574040"/>
              <a:gd name="connsiteY7" fmla="*/ 1722120 h 1722120"/>
              <a:gd name="connsiteX8" fmla="*/ 457200 w 574040"/>
              <a:gd name="connsiteY8" fmla="*/ 1661160 h 1722120"/>
              <a:gd name="connsiteX0" fmla="*/ 457200 w 574040"/>
              <a:gd name="connsiteY0" fmla="*/ 1661160 h 1722120"/>
              <a:gd name="connsiteX1" fmla="*/ 574040 w 574040"/>
              <a:gd name="connsiteY1" fmla="*/ 144780 h 1722120"/>
              <a:gd name="connsiteX2" fmla="*/ 15240 w 574040"/>
              <a:gd name="connsiteY2" fmla="*/ 0 h 1722120"/>
              <a:gd name="connsiteX3" fmla="*/ 0 w 574040"/>
              <a:gd name="connsiteY3" fmla="*/ 17780 h 1722120"/>
              <a:gd name="connsiteX4" fmla="*/ 0 w 574040"/>
              <a:gd name="connsiteY4" fmla="*/ 1663700 h 1722120"/>
              <a:gd name="connsiteX5" fmla="*/ 5080 w 574040"/>
              <a:gd name="connsiteY5" fmla="*/ 1691640 h 1722120"/>
              <a:gd name="connsiteX6" fmla="*/ 81280 w 574040"/>
              <a:gd name="connsiteY6" fmla="*/ 1722120 h 1722120"/>
              <a:gd name="connsiteX7" fmla="*/ 457200 w 574040"/>
              <a:gd name="connsiteY7" fmla="*/ 1661160 h 1722120"/>
              <a:gd name="connsiteX0" fmla="*/ 558800 w 574040"/>
              <a:gd name="connsiteY0" fmla="*/ 1450340 h 1722120"/>
              <a:gd name="connsiteX1" fmla="*/ 574040 w 574040"/>
              <a:gd name="connsiteY1" fmla="*/ 144780 h 1722120"/>
              <a:gd name="connsiteX2" fmla="*/ 15240 w 574040"/>
              <a:gd name="connsiteY2" fmla="*/ 0 h 1722120"/>
              <a:gd name="connsiteX3" fmla="*/ 0 w 574040"/>
              <a:gd name="connsiteY3" fmla="*/ 17780 h 1722120"/>
              <a:gd name="connsiteX4" fmla="*/ 0 w 574040"/>
              <a:gd name="connsiteY4" fmla="*/ 1663700 h 1722120"/>
              <a:gd name="connsiteX5" fmla="*/ 5080 w 574040"/>
              <a:gd name="connsiteY5" fmla="*/ 1691640 h 1722120"/>
              <a:gd name="connsiteX6" fmla="*/ 81280 w 574040"/>
              <a:gd name="connsiteY6" fmla="*/ 1722120 h 1722120"/>
              <a:gd name="connsiteX7" fmla="*/ 558800 w 574040"/>
              <a:gd name="connsiteY7" fmla="*/ 1450340 h 1722120"/>
              <a:gd name="connsiteX0" fmla="*/ 558800 w 574040"/>
              <a:gd name="connsiteY0" fmla="*/ 1450340 h 1691640"/>
              <a:gd name="connsiteX1" fmla="*/ 574040 w 574040"/>
              <a:gd name="connsiteY1" fmla="*/ 144780 h 1691640"/>
              <a:gd name="connsiteX2" fmla="*/ 15240 w 574040"/>
              <a:gd name="connsiteY2" fmla="*/ 0 h 1691640"/>
              <a:gd name="connsiteX3" fmla="*/ 0 w 574040"/>
              <a:gd name="connsiteY3" fmla="*/ 17780 h 1691640"/>
              <a:gd name="connsiteX4" fmla="*/ 0 w 574040"/>
              <a:gd name="connsiteY4" fmla="*/ 1663700 h 1691640"/>
              <a:gd name="connsiteX5" fmla="*/ 5080 w 574040"/>
              <a:gd name="connsiteY5" fmla="*/ 1691640 h 1691640"/>
              <a:gd name="connsiteX6" fmla="*/ 187960 w 574040"/>
              <a:gd name="connsiteY6" fmla="*/ 1546860 h 1691640"/>
              <a:gd name="connsiteX7" fmla="*/ 558800 w 574040"/>
              <a:gd name="connsiteY7" fmla="*/ 1450340 h 1691640"/>
              <a:gd name="connsiteX0" fmla="*/ 558800 w 574040"/>
              <a:gd name="connsiteY0" fmla="*/ 1450340 h 1691640"/>
              <a:gd name="connsiteX1" fmla="*/ 574040 w 574040"/>
              <a:gd name="connsiteY1" fmla="*/ 144780 h 1691640"/>
              <a:gd name="connsiteX2" fmla="*/ 15240 w 574040"/>
              <a:gd name="connsiteY2" fmla="*/ 0 h 1691640"/>
              <a:gd name="connsiteX3" fmla="*/ 0 w 574040"/>
              <a:gd name="connsiteY3" fmla="*/ 17780 h 1691640"/>
              <a:gd name="connsiteX4" fmla="*/ 2540 w 574040"/>
              <a:gd name="connsiteY4" fmla="*/ 1478280 h 1691640"/>
              <a:gd name="connsiteX5" fmla="*/ 5080 w 574040"/>
              <a:gd name="connsiteY5" fmla="*/ 1691640 h 1691640"/>
              <a:gd name="connsiteX6" fmla="*/ 187960 w 574040"/>
              <a:gd name="connsiteY6" fmla="*/ 1546860 h 1691640"/>
              <a:gd name="connsiteX7" fmla="*/ 558800 w 574040"/>
              <a:gd name="connsiteY7" fmla="*/ 1450340 h 1691640"/>
              <a:gd name="connsiteX0" fmla="*/ 558800 w 574040"/>
              <a:gd name="connsiteY0" fmla="*/ 1450340 h 1546860"/>
              <a:gd name="connsiteX1" fmla="*/ 574040 w 574040"/>
              <a:gd name="connsiteY1" fmla="*/ 144780 h 1546860"/>
              <a:gd name="connsiteX2" fmla="*/ 15240 w 574040"/>
              <a:gd name="connsiteY2" fmla="*/ 0 h 1546860"/>
              <a:gd name="connsiteX3" fmla="*/ 0 w 574040"/>
              <a:gd name="connsiteY3" fmla="*/ 17780 h 1546860"/>
              <a:gd name="connsiteX4" fmla="*/ 2540 w 574040"/>
              <a:gd name="connsiteY4" fmla="*/ 1478280 h 1546860"/>
              <a:gd name="connsiteX5" fmla="*/ 10160 w 574040"/>
              <a:gd name="connsiteY5" fmla="*/ 1508760 h 1546860"/>
              <a:gd name="connsiteX6" fmla="*/ 187960 w 574040"/>
              <a:gd name="connsiteY6" fmla="*/ 1546860 h 1546860"/>
              <a:gd name="connsiteX7" fmla="*/ 558800 w 574040"/>
              <a:gd name="connsiteY7" fmla="*/ 1450340 h 1546860"/>
              <a:gd name="connsiteX0" fmla="*/ 558800 w 566420"/>
              <a:gd name="connsiteY0" fmla="*/ 1450340 h 1546860"/>
              <a:gd name="connsiteX1" fmla="*/ 566420 w 566420"/>
              <a:gd name="connsiteY1" fmla="*/ 144780 h 1546860"/>
              <a:gd name="connsiteX2" fmla="*/ 15240 w 566420"/>
              <a:gd name="connsiteY2" fmla="*/ 0 h 1546860"/>
              <a:gd name="connsiteX3" fmla="*/ 0 w 566420"/>
              <a:gd name="connsiteY3" fmla="*/ 17780 h 1546860"/>
              <a:gd name="connsiteX4" fmla="*/ 2540 w 566420"/>
              <a:gd name="connsiteY4" fmla="*/ 1478280 h 1546860"/>
              <a:gd name="connsiteX5" fmla="*/ 10160 w 566420"/>
              <a:gd name="connsiteY5" fmla="*/ 1508760 h 1546860"/>
              <a:gd name="connsiteX6" fmla="*/ 187960 w 566420"/>
              <a:gd name="connsiteY6" fmla="*/ 1546860 h 1546860"/>
              <a:gd name="connsiteX7" fmla="*/ 558800 w 566420"/>
              <a:gd name="connsiteY7" fmla="*/ 1450340 h 154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420" h="1546860">
                <a:moveTo>
                  <a:pt x="558800" y="1450340"/>
                </a:moveTo>
                <a:lnTo>
                  <a:pt x="566420" y="144780"/>
                </a:lnTo>
                <a:lnTo>
                  <a:pt x="15240" y="0"/>
                </a:lnTo>
                <a:lnTo>
                  <a:pt x="0" y="17780"/>
                </a:lnTo>
                <a:cubicBezTo>
                  <a:pt x="847" y="504613"/>
                  <a:pt x="1693" y="991447"/>
                  <a:pt x="2540" y="1478280"/>
                </a:cubicBezTo>
                <a:cubicBezTo>
                  <a:pt x="3387" y="1549400"/>
                  <a:pt x="9313" y="1437640"/>
                  <a:pt x="10160" y="1508760"/>
                </a:cubicBezTo>
                <a:lnTo>
                  <a:pt x="187960" y="1546860"/>
                </a:lnTo>
                <a:lnTo>
                  <a:pt x="558800" y="1450340"/>
                </a:lnTo>
                <a:close/>
              </a:path>
            </a:pathLst>
          </a:custGeom>
          <a:solidFill>
            <a:srgbClr val="B5013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eta: para a Direita 6">
            <a:extLst>
              <a:ext uri="{FF2B5EF4-FFF2-40B4-BE49-F238E27FC236}">
                <a16:creationId xmlns:a16="http://schemas.microsoft.com/office/drawing/2014/main" id="{A1D51926-3F77-4FB5-958E-CDF2D5A7D730}"/>
              </a:ext>
            </a:extLst>
          </p:cNvPr>
          <p:cNvSpPr/>
          <p:nvPr/>
        </p:nvSpPr>
        <p:spPr>
          <a:xfrm rot="571024">
            <a:off x="2526982" y="2081412"/>
            <a:ext cx="710419" cy="583809"/>
          </a:xfrm>
          <a:prstGeom prst="rightArrow">
            <a:avLst/>
          </a:prstGeom>
          <a:solidFill>
            <a:srgbClr val="B5013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03219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Uma imagem contendo balança&#10;&#10;Descrição gerada automaticamente">
            <a:extLst>
              <a:ext uri="{FF2B5EF4-FFF2-40B4-BE49-F238E27FC236}">
                <a16:creationId xmlns:a16="http://schemas.microsoft.com/office/drawing/2014/main" id="{B7845447-9CE6-4D15-9CF7-24BF9E91D04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77484" y="434444"/>
            <a:ext cx="7789032" cy="4709055"/>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DAKSOKKEL INSTALLATIE</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5</a:t>
            </a:fld>
            <a:r>
              <a:rPr lang="en-US"/>
              <a:t> |</a:t>
            </a:r>
            <a:endParaRPr lang="fr-FR" dirty="0"/>
          </a:p>
        </p:txBody>
      </p:sp>
      <p:sp>
        <p:nvSpPr>
          <p:cNvPr id="12" name="CaixaDeTexto 11">
            <a:extLst>
              <a:ext uri="{FF2B5EF4-FFF2-40B4-BE49-F238E27FC236}">
                <a16:creationId xmlns:a16="http://schemas.microsoft.com/office/drawing/2014/main" id="{8E798CB7-8287-4097-8851-8D3BEA0867FE}"/>
              </a:ext>
            </a:extLst>
          </p:cNvPr>
          <p:cNvSpPr txBox="1"/>
          <p:nvPr/>
        </p:nvSpPr>
        <p:spPr>
          <a:xfrm>
            <a:off x="853766" y="1312586"/>
            <a:ext cx="2213525" cy="738664"/>
          </a:xfrm>
          <a:prstGeom prst="rect">
            <a:avLst/>
          </a:prstGeom>
          <a:noFill/>
        </p:spPr>
        <p:txBody>
          <a:bodyPr wrap="square" rtlCol="0">
            <a:spAutoFit/>
          </a:bodyPr>
          <a:lstStyle/>
          <a:p>
            <a:pPr>
              <a:spcAft>
                <a:spcPts val="600"/>
              </a:spcAft>
            </a:pPr>
            <a:r>
              <a:rPr lang="nl-NL" sz="1400" dirty="0">
                <a:solidFill>
                  <a:schemeClr val="bg1">
                    <a:lumMod val="50000"/>
                  </a:schemeClr>
                </a:solidFill>
              </a:rPr>
              <a:t>Leg de daksokkel voorzichtig op de dakbalken.</a:t>
            </a:r>
            <a:endParaRPr lang="en-GB" sz="1400" dirty="0">
              <a:solidFill>
                <a:schemeClr val="bg1">
                  <a:lumMod val="50000"/>
                </a:schemeClr>
              </a:solidFill>
            </a:endParaRPr>
          </a:p>
        </p:txBody>
      </p:sp>
    </p:spTree>
    <p:extLst>
      <p:ext uri="{BB962C8B-B14F-4D97-AF65-F5344CB8AC3E}">
        <p14:creationId xmlns:p14="http://schemas.microsoft.com/office/powerpoint/2010/main" val="295006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Interface gráfica do usuário, Aplicativo&#10;&#10;Descrição gerada automaticamente">
            <a:extLst>
              <a:ext uri="{FF2B5EF4-FFF2-40B4-BE49-F238E27FC236}">
                <a16:creationId xmlns:a16="http://schemas.microsoft.com/office/drawing/2014/main" id="{DE3A4BA4-A9E9-4461-BCB2-35D93E1807A4}"/>
              </a:ext>
            </a:extLst>
          </p:cNvPr>
          <p:cNvPicPr>
            <a:picLocks noChangeAspect="1"/>
          </p:cNvPicPr>
          <p:nvPr/>
        </p:nvPicPr>
        <p:blipFill>
          <a:blip r:embed="rId3"/>
          <a:stretch>
            <a:fillRect/>
          </a:stretch>
        </p:blipFill>
        <p:spPr>
          <a:xfrm>
            <a:off x="1228483" y="1668183"/>
            <a:ext cx="1298118" cy="3099080"/>
          </a:xfrm>
          <a:prstGeom prst="rect">
            <a:avLst/>
          </a:prstGeom>
        </p:spPr>
      </p:pic>
      <p:pic>
        <p:nvPicPr>
          <p:cNvPr id="7" name="Imagem 6" descr="Desenho preto e branco&#10;&#10;Descrição gerada automaticamente com confiança baixa">
            <a:extLst>
              <a:ext uri="{FF2B5EF4-FFF2-40B4-BE49-F238E27FC236}">
                <a16:creationId xmlns:a16="http://schemas.microsoft.com/office/drawing/2014/main" id="{C183EA87-6CB0-48F0-8402-FC04C25EA003}"/>
              </a:ext>
            </a:extLst>
          </p:cNvPr>
          <p:cNvPicPr>
            <a:picLocks noChangeAspect="1"/>
          </p:cNvPicPr>
          <p:nvPr/>
        </p:nvPicPr>
        <p:blipFill>
          <a:blip r:embed="rId4"/>
          <a:stretch>
            <a:fillRect/>
          </a:stretch>
        </p:blipFill>
        <p:spPr>
          <a:xfrm>
            <a:off x="3889369" y="1641196"/>
            <a:ext cx="1365262" cy="3099080"/>
          </a:xfrm>
          <a:prstGeom prst="rect">
            <a:avLst/>
          </a:prstGeom>
        </p:spPr>
      </p:pic>
      <p:pic>
        <p:nvPicPr>
          <p:cNvPr id="9" name="Imagem 8" descr="Interface gráfica do usuário, Diagrama, Aplicativo&#10;&#10;Descrição gerada automaticamente">
            <a:extLst>
              <a:ext uri="{FF2B5EF4-FFF2-40B4-BE49-F238E27FC236}">
                <a16:creationId xmlns:a16="http://schemas.microsoft.com/office/drawing/2014/main" id="{73B4561A-AE2B-41FC-912F-560BD1DC7C7D}"/>
              </a:ext>
            </a:extLst>
          </p:cNvPr>
          <p:cNvPicPr>
            <a:picLocks noChangeAspect="1"/>
          </p:cNvPicPr>
          <p:nvPr/>
        </p:nvPicPr>
        <p:blipFill>
          <a:blip r:embed="rId5"/>
          <a:stretch>
            <a:fillRect/>
          </a:stretch>
        </p:blipFill>
        <p:spPr>
          <a:xfrm>
            <a:off x="6585759" y="1668183"/>
            <a:ext cx="1327258" cy="3099080"/>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BEDRADINGSPROCES</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50</a:t>
            </a:fld>
            <a:r>
              <a:rPr lang="en-US"/>
              <a:t> |</a:t>
            </a:r>
            <a:endParaRPr lang="fr-FR" dirty="0"/>
          </a:p>
        </p:txBody>
      </p:sp>
      <p:sp>
        <p:nvSpPr>
          <p:cNvPr id="13" name="CaixaDeTexto 12">
            <a:extLst>
              <a:ext uri="{FF2B5EF4-FFF2-40B4-BE49-F238E27FC236}">
                <a16:creationId xmlns:a16="http://schemas.microsoft.com/office/drawing/2014/main" id="{DE678120-994E-45AB-B63C-D67E1AC4308D}"/>
              </a:ext>
            </a:extLst>
          </p:cNvPr>
          <p:cNvSpPr txBox="1"/>
          <p:nvPr/>
        </p:nvSpPr>
        <p:spPr>
          <a:xfrm>
            <a:off x="1885071" y="738684"/>
            <a:ext cx="5373858" cy="892552"/>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pPr marL="285750" indent="-285750" algn="l">
              <a:buFont typeface="Wingdings" panose="05000000000000000000" pitchFamily="2" charset="2"/>
              <a:buChar char="Ø"/>
            </a:pPr>
            <a:r>
              <a:rPr lang="nl-NL" dirty="0"/>
              <a:t>Boor de plaat op de diameter van de kabelwartels.</a:t>
            </a:r>
          </a:p>
          <a:p>
            <a:pPr marL="285750" indent="-285750" algn="l">
              <a:buFont typeface="Wingdings" panose="05000000000000000000" pitchFamily="2" charset="2"/>
              <a:buChar char="Ø"/>
            </a:pPr>
            <a:r>
              <a:rPr lang="nl-NL" dirty="0"/>
              <a:t>Het wordt aanbevolen slechts één kabel per wartel te gebruiken.</a:t>
            </a:r>
          </a:p>
          <a:p>
            <a:pPr marL="285750" indent="-285750" algn="l">
              <a:buFont typeface="Wingdings" panose="05000000000000000000" pitchFamily="2" charset="2"/>
              <a:buChar char="Ø"/>
            </a:pPr>
            <a:r>
              <a:rPr lang="nl-NL" dirty="0"/>
              <a:t>Plaats de wartels op de plaat.</a:t>
            </a:r>
            <a:endParaRPr lang="en-GB" dirty="0"/>
          </a:p>
        </p:txBody>
      </p:sp>
      <p:sp>
        <p:nvSpPr>
          <p:cNvPr id="10" name="Seta: para a Direita 9">
            <a:extLst>
              <a:ext uri="{FF2B5EF4-FFF2-40B4-BE49-F238E27FC236}">
                <a16:creationId xmlns:a16="http://schemas.microsoft.com/office/drawing/2014/main" id="{6107C583-2237-4492-BF78-724022B1F132}"/>
              </a:ext>
            </a:extLst>
          </p:cNvPr>
          <p:cNvSpPr/>
          <p:nvPr/>
        </p:nvSpPr>
        <p:spPr>
          <a:xfrm>
            <a:off x="3076983" y="2862775"/>
            <a:ext cx="246185" cy="724487"/>
          </a:xfrm>
          <a:prstGeom prst="rightArrow">
            <a:avLst>
              <a:gd name="adj1" fmla="val 50000"/>
              <a:gd name="adj2" fmla="val 100000"/>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eta: para a Direita 14">
            <a:extLst>
              <a:ext uri="{FF2B5EF4-FFF2-40B4-BE49-F238E27FC236}">
                <a16:creationId xmlns:a16="http://schemas.microsoft.com/office/drawing/2014/main" id="{A1B2BDA2-9968-499F-B8E7-31CBCE70A7BD}"/>
              </a:ext>
            </a:extLst>
          </p:cNvPr>
          <p:cNvSpPr/>
          <p:nvPr/>
        </p:nvSpPr>
        <p:spPr>
          <a:xfrm>
            <a:off x="5789193" y="2862775"/>
            <a:ext cx="246185" cy="724487"/>
          </a:xfrm>
          <a:prstGeom prst="rightArrow">
            <a:avLst>
              <a:gd name="adj1" fmla="val 50000"/>
              <a:gd name="adj2" fmla="val 100000"/>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CaixaDeTexto 18">
            <a:extLst>
              <a:ext uri="{FF2B5EF4-FFF2-40B4-BE49-F238E27FC236}">
                <a16:creationId xmlns:a16="http://schemas.microsoft.com/office/drawing/2014/main" id="{2E32D7A3-4D36-4264-90DF-715809759A73}"/>
              </a:ext>
            </a:extLst>
          </p:cNvPr>
          <p:cNvSpPr txBox="1"/>
          <p:nvPr/>
        </p:nvSpPr>
        <p:spPr>
          <a:xfrm>
            <a:off x="5254631" y="1929109"/>
            <a:ext cx="1266283" cy="430887"/>
          </a:xfrm>
          <a:prstGeom prst="rect">
            <a:avLst/>
          </a:prstGeom>
          <a:noFill/>
        </p:spPr>
        <p:txBody>
          <a:bodyPr wrap="square" rtlCol="0">
            <a:spAutoFit/>
          </a:bodyPr>
          <a:lstStyle/>
          <a:p>
            <a:pPr algn="r">
              <a:spcAft>
                <a:spcPts val="600"/>
              </a:spcAft>
            </a:pPr>
            <a:r>
              <a:rPr lang="en-GB" sz="1100" dirty="0">
                <a:solidFill>
                  <a:schemeClr val="bg1">
                    <a:lumMod val="50000"/>
                  </a:schemeClr>
                </a:solidFill>
              </a:rPr>
              <a:t>STROOMKABEL	</a:t>
            </a:r>
          </a:p>
        </p:txBody>
      </p:sp>
      <p:sp>
        <p:nvSpPr>
          <p:cNvPr id="20" name="CaixaDeTexto 19">
            <a:extLst>
              <a:ext uri="{FF2B5EF4-FFF2-40B4-BE49-F238E27FC236}">
                <a16:creationId xmlns:a16="http://schemas.microsoft.com/office/drawing/2014/main" id="{AF29391F-1AC4-4486-9F1E-2B34B061D4C3}"/>
              </a:ext>
            </a:extLst>
          </p:cNvPr>
          <p:cNvSpPr txBox="1"/>
          <p:nvPr/>
        </p:nvSpPr>
        <p:spPr>
          <a:xfrm>
            <a:off x="5254630" y="4336376"/>
            <a:ext cx="1266283" cy="507831"/>
          </a:xfrm>
          <a:prstGeom prst="rect">
            <a:avLst/>
          </a:prstGeom>
          <a:noFill/>
        </p:spPr>
        <p:txBody>
          <a:bodyPr wrap="square" rtlCol="0">
            <a:spAutoFit/>
          </a:bodyPr>
          <a:lstStyle/>
          <a:p>
            <a:pPr algn="r">
              <a:spcAft>
                <a:spcPts val="600"/>
              </a:spcAft>
            </a:pPr>
            <a:r>
              <a:rPr lang="en-GB" sz="1100" dirty="0">
                <a:solidFill>
                  <a:schemeClr val="bg1">
                    <a:lumMod val="50000"/>
                  </a:schemeClr>
                </a:solidFill>
              </a:rPr>
              <a:t>COMMUNICATIE</a:t>
            </a:r>
          </a:p>
          <a:p>
            <a:pPr algn="r">
              <a:spcAft>
                <a:spcPts val="600"/>
              </a:spcAft>
            </a:pPr>
            <a:r>
              <a:rPr lang="en-GB" sz="1100" dirty="0">
                <a:solidFill>
                  <a:schemeClr val="bg1">
                    <a:lumMod val="50000"/>
                  </a:schemeClr>
                </a:solidFill>
              </a:rPr>
              <a:t>KABEL</a:t>
            </a:r>
          </a:p>
        </p:txBody>
      </p:sp>
      <p:cxnSp>
        <p:nvCxnSpPr>
          <p:cNvPr id="21" name="Conector: Angulado 20">
            <a:extLst>
              <a:ext uri="{FF2B5EF4-FFF2-40B4-BE49-F238E27FC236}">
                <a16:creationId xmlns:a16="http://schemas.microsoft.com/office/drawing/2014/main" id="{788D8791-72F5-4B66-8064-64F4096A3909}"/>
              </a:ext>
            </a:extLst>
          </p:cNvPr>
          <p:cNvCxnSpPr>
            <a:cxnSpLocks/>
            <a:stCxn id="19" idx="3"/>
          </p:cNvCxnSpPr>
          <p:nvPr/>
        </p:nvCxnSpPr>
        <p:spPr>
          <a:xfrm>
            <a:off x="6520914" y="2104918"/>
            <a:ext cx="463696" cy="1039133"/>
          </a:xfrm>
          <a:prstGeom prst="bentConnector2">
            <a:avLst/>
          </a:prstGeom>
          <a:ln w="12700">
            <a:solidFill>
              <a:srgbClr val="B50130"/>
            </a:solidFill>
            <a:prstDash val="sysDash"/>
          </a:ln>
        </p:spPr>
        <p:style>
          <a:lnRef idx="1">
            <a:schemeClr val="accent1"/>
          </a:lnRef>
          <a:fillRef idx="0">
            <a:schemeClr val="accent1"/>
          </a:fillRef>
          <a:effectRef idx="0">
            <a:schemeClr val="accent1"/>
          </a:effectRef>
          <a:fontRef idx="minor">
            <a:schemeClr val="tx1"/>
          </a:fontRef>
        </p:style>
      </p:cxnSp>
      <p:cxnSp>
        <p:nvCxnSpPr>
          <p:cNvPr id="22" name="Conector: Angulado 21">
            <a:extLst>
              <a:ext uri="{FF2B5EF4-FFF2-40B4-BE49-F238E27FC236}">
                <a16:creationId xmlns:a16="http://schemas.microsoft.com/office/drawing/2014/main" id="{8A572A91-7E42-4EB0-9B4A-772BCAD492B9}"/>
              </a:ext>
            </a:extLst>
          </p:cNvPr>
          <p:cNvCxnSpPr>
            <a:cxnSpLocks/>
            <a:endCxn id="20" idx="3"/>
          </p:cNvCxnSpPr>
          <p:nvPr/>
        </p:nvCxnSpPr>
        <p:spPr>
          <a:xfrm rot="5400000">
            <a:off x="6418429" y="4024104"/>
            <a:ext cx="668672" cy="463704"/>
          </a:xfrm>
          <a:prstGeom prst="bentConnector2">
            <a:avLst/>
          </a:prstGeom>
          <a:ln w="12700">
            <a:solidFill>
              <a:srgbClr val="B5013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554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BEDRADINGSPROCES</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51</a:t>
            </a:fld>
            <a:r>
              <a:rPr lang="en-US"/>
              <a:t> |</a:t>
            </a:r>
            <a:endParaRPr lang="fr-FR" dirty="0"/>
          </a:p>
        </p:txBody>
      </p:sp>
      <p:sp>
        <p:nvSpPr>
          <p:cNvPr id="13" name="CaixaDeTexto 12">
            <a:extLst>
              <a:ext uri="{FF2B5EF4-FFF2-40B4-BE49-F238E27FC236}">
                <a16:creationId xmlns:a16="http://schemas.microsoft.com/office/drawing/2014/main" id="{DE678120-994E-45AB-B63C-D67E1AC4308D}"/>
              </a:ext>
            </a:extLst>
          </p:cNvPr>
          <p:cNvSpPr txBox="1"/>
          <p:nvPr/>
        </p:nvSpPr>
        <p:spPr>
          <a:xfrm>
            <a:off x="3001967" y="766820"/>
            <a:ext cx="3140067" cy="523220"/>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r>
              <a:rPr lang="nl-NL"/>
              <a:t>Steek beide kabels door de wartels en herplaats de plaat.</a:t>
            </a:r>
            <a:endParaRPr lang="en-GB" dirty="0"/>
          </a:p>
        </p:txBody>
      </p:sp>
      <p:pic>
        <p:nvPicPr>
          <p:cNvPr id="7" name="Imagem 6" descr="Diagrama&#10;&#10;Descrição gerada automaticamente com confiança baixa">
            <a:extLst>
              <a:ext uri="{FF2B5EF4-FFF2-40B4-BE49-F238E27FC236}">
                <a16:creationId xmlns:a16="http://schemas.microsoft.com/office/drawing/2014/main" id="{9629C797-52F8-4C62-AE62-5659E523DFD8}"/>
              </a:ext>
            </a:extLst>
          </p:cNvPr>
          <p:cNvPicPr>
            <a:picLocks noChangeAspect="1"/>
          </p:cNvPicPr>
          <p:nvPr/>
        </p:nvPicPr>
        <p:blipFill rotWithShape="1">
          <a:blip r:embed="rId3"/>
          <a:srcRect l="23445" t="3275" r="3883" b="9326"/>
          <a:stretch/>
        </p:blipFill>
        <p:spPr>
          <a:xfrm>
            <a:off x="161933" y="1475580"/>
            <a:ext cx="4329100" cy="2885438"/>
          </a:xfrm>
          <a:prstGeom prst="rect">
            <a:avLst/>
          </a:prstGeom>
          <a:ln w="12700">
            <a:solidFill>
              <a:srgbClr val="B50130"/>
            </a:solidFill>
          </a:ln>
        </p:spPr>
      </p:pic>
      <p:pic>
        <p:nvPicPr>
          <p:cNvPr id="10" name="Imagem 9" descr="Imagem de vídeo game&#10;&#10;Descrição gerada automaticamente com confiança baixa">
            <a:extLst>
              <a:ext uri="{FF2B5EF4-FFF2-40B4-BE49-F238E27FC236}">
                <a16:creationId xmlns:a16="http://schemas.microsoft.com/office/drawing/2014/main" id="{8840B040-901F-4CFC-ACEA-4AA530CD0217}"/>
              </a:ext>
            </a:extLst>
          </p:cNvPr>
          <p:cNvPicPr>
            <a:picLocks noChangeAspect="1"/>
          </p:cNvPicPr>
          <p:nvPr/>
        </p:nvPicPr>
        <p:blipFill rotWithShape="1">
          <a:blip r:embed="rId4"/>
          <a:srcRect l="24312" t="3473" r="3735" b="9500"/>
          <a:stretch/>
        </p:blipFill>
        <p:spPr>
          <a:xfrm>
            <a:off x="4652966" y="1475580"/>
            <a:ext cx="4329100" cy="2885438"/>
          </a:xfrm>
          <a:prstGeom prst="rect">
            <a:avLst/>
          </a:prstGeom>
          <a:ln w="12700">
            <a:solidFill>
              <a:srgbClr val="B50130"/>
            </a:solidFill>
          </a:ln>
        </p:spPr>
      </p:pic>
    </p:spTree>
    <p:extLst>
      <p:ext uri="{BB962C8B-B14F-4D97-AF65-F5344CB8AC3E}">
        <p14:creationId xmlns:p14="http://schemas.microsoft.com/office/powerpoint/2010/main" val="2910438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Texto&#10;&#10;Descrição gerada automaticamente">
            <a:extLst>
              <a:ext uri="{FF2B5EF4-FFF2-40B4-BE49-F238E27FC236}">
                <a16:creationId xmlns:a16="http://schemas.microsoft.com/office/drawing/2014/main" id="{BCB82EBE-42C5-4AEC-B542-8425A889E86D}"/>
              </a:ext>
            </a:extLst>
          </p:cNvPr>
          <p:cNvPicPr>
            <a:picLocks noChangeAspect="1"/>
          </p:cNvPicPr>
          <p:nvPr/>
        </p:nvPicPr>
        <p:blipFill rotWithShape="1">
          <a:blip r:embed="rId3"/>
          <a:srcRect l="4580" t="10202" b="20535"/>
          <a:stretch/>
        </p:blipFill>
        <p:spPr>
          <a:xfrm>
            <a:off x="2605439" y="809287"/>
            <a:ext cx="6356385" cy="3739193"/>
          </a:xfrm>
          <a:prstGeom prst="rect">
            <a:avLst/>
          </a:prstGeom>
          <a:ln w="12700">
            <a:solidFill>
              <a:srgbClr val="B50130"/>
            </a:solid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BEDRADINGSPROCES</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52</a:t>
            </a:fld>
            <a:r>
              <a:rPr lang="en-US"/>
              <a:t> |</a:t>
            </a:r>
            <a:endParaRPr lang="fr-FR" dirty="0"/>
          </a:p>
        </p:txBody>
      </p:sp>
      <p:sp>
        <p:nvSpPr>
          <p:cNvPr id="20" name="CaixaDeTexto 19">
            <a:extLst>
              <a:ext uri="{FF2B5EF4-FFF2-40B4-BE49-F238E27FC236}">
                <a16:creationId xmlns:a16="http://schemas.microsoft.com/office/drawing/2014/main" id="{9BF38392-AC0B-468E-80E7-366A161E169A}"/>
              </a:ext>
            </a:extLst>
          </p:cNvPr>
          <p:cNvSpPr txBox="1"/>
          <p:nvPr/>
        </p:nvSpPr>
        <p:spPr>
          <a:xfrm>
            <a:off x="813927" y="809287"/>
            <a:ext cx="534573" cy="369332"/>
          </a:xfrm>
          <a:prstGeom prst="rect">
            <a:avLst/>
          </a:prstGeom>
          <a:noFill/>
        </p:spPr>
        <p:txBody>
          <a:bodyPr wrap="square" rtlCol="0">
            <a:spAutoFit/>
          </a:bodyPr>
          <a:lstStyle/>
          <a:p>
            <a:r>
              <a:rPr lang="pt-BR" dirty="0">
                <a:solidFill>
                  <a:schemeClr val="bg1"/>
                </a:solidFill>
              </a:rPr>
              <a:t>1</a:t>
            </a:r>
            <a:endParaRPr lang="en-GB" dirty="0">
              <a:solidFill>
                <a:schemeClr val="bg1"/>
              </a:solidFill>
            </a:endParaRPr>
          </a:p>
        </p:txBody>
      </p:sp>
      <p:sp>
        <p:nvSpPr>
          <p:cNvPr id="23" name="CaixaDeTexto 22">
            <a:extLst>
              <a:ext uri="{FF2B5EF4-FFF2-40B4-BE49-F238E27FC236}">
                <a16:creationId xmlns:a16="http://schemas.microsoft.com/office/drawing/2014/main" id="{2FC00854-FF1B-4507-B21B-B000E341A155}"/>
              </a:ext>
            </a:extLst>
          </p:cNvPr>
          <p:cNvSpPr txBox="1"/>
          <p:nvPr/>
        </p:nvSpPr>
        <p:spPr>
          <a:xfrm>
            <a:off x="813927" y="2938365"/>
            <a:ext cx="534573" cy="369332"/>
          </a:xfrm>
          <a:prstGeom prst="rect">
            <a:avLst/>
          </a:prstGeom>
          <a:noFill/>
        </p:spPr>
        <p:txBody>
          <a:bodyPr wrap="square" rtlCol="0">
            <a:spAutoFit/>
          </a:bodyPr>
          <a:lstStyle/>
          <a:p>
            <a:r>
              <a:rPr lang="pt-BR" dirty="0">
                <a:solidFill>
                  <a:schemeClr val="bg1"/>
                </a:solidFill>
              </a:rPr>
              <a:t>2</a:t>
            </a:r>
            <a:endParaRPr lang="en-GB" dirty="0">
              <a:solidFill>
                <a:schemeClr val="bg1"/>
              </a:solidFill>
            </a:endParaRPr>
          </a:p>
        </p:txBody>
      </p:sp>
      <p:sp>
        <p:nvSpPr>
          <p:cNvPr id="18" name="CaixaDeTexto 17">
            <a:extLst>
              <a:ext uri="{FF2B5EF4-FFF2-40B4-BE49-F238E27FC236}">
                <a16:creationId xmlns:a16="http://schemas.microsoft.com/office/drawing/2014/main" id="{7FB15A91-CB4A-4C20-92AF-79318B934BFE}"/>
              </a:ext>
            </a:extLst>
          </p:cNvPr>
          <p:cNvSpPr txBox="1"/>
          <p:nvPr/>
        </p:nvSpPr>
        <p:spPr>
          <a:xfrm>
            <a:off x="182176" y="2201830"/>
            <a:ext cx="2250754" cy="738664"/>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r>
              <a:rPr lang="nl-NL" dirty="0"/>
              <a:t>Detail van de kabels die uit de daksokkel komen en door de plaat gaan.</a:t>
            </a:r>
          </a:p>
        </p:txBody>
      </p:sp>
    </p:spTree>
    <p:extLst>
      <p:ext uri="{BB962C8B-B14F-4D97-AF65-F5344CB8AC3E}">
        <p14:creationId xmlns:p14="http://schemas.microsoft.com/office/powerpoint/2010/main" val="80918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BEDRADINGSPROCES</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53</a:t>
            </a:fld>
            <a:r>
              <a:rPr lang="en-US"/>
              <a:t> |</a:t>
            </a:r>
            <a:endParaRPr lang="fr-FR" dirty="0"/>
          </a:p>
        </p:txBody>
      </p:sp>
      <p:pic>
        <p:nvPicPr>
          <p:cNvPr id="10" name="Imagem 9" descr="Tela de computador com texto preto sobre fundo branco&#10;&#10;Descrição gerada automaticamente com confiança média">
            <a:extLst>
              <a:ext uri="{FF2B5EF4-FFF2-40B4-BE49-F238E27FC236}">
                <a16:creationId xmlns:a16="http://schemas.microsoft.com/office/drawing/2014/main" id="{CDFCB6E1-E65D-428D-BE6B-1546FB088CCA}"/>
              </a:ext>
            </a:extLst>
          </p:cNvPr>
          <p:cNvPicPr>
            <a:picLocks noChangeAspect="1"/>
          </p:cNvPicPr>
          <p:nvPr/>
        </p:nvPicPr>
        <p:blipFill rotWithShape="1">
          <a:blip r:embed="rId3"/>
          <a:srcRect t="1822" b="17505"/>
          <a:stretch/>
        </p:blipFill>
        <p:spPr>
          <a:xfrm>
            <a:off x="2968452" y="822960"/>
            <a:ext cx="5971532" cy="3825139"/>
          </a:xfrm>
          <a:prstGeom prst="rect">
            <a:avLst/>
          </a:prstGeom>
          <a:ln w="12700">
            <a:solidFill>
              <a:srgbClr val="B50130"/>
            </a:solidFill>
          </a:ln>
        </p:spPr>
      </p:pic>
      <p:sp>
        <p:nvSpPr>
          <p:cNvPr id="17" name="CaixaDeTexto 16">
            <a:extLst>
              <a:ext uri="{FF2B5EF4-FFF2-40B4-BE49-F238E27FC236}">
                <a16:creationId xmlns:a16="http://schemas.microsoft.com/office/drawing/2014/main" id="{12E86588-BCB6-481C-AB88-84C7C6907A45}"/>
              </a:ext>
            </a:extLst>
          </p:cNvPr>
          <p:cNvSpPr txBox="1"/>
          <p:nvPr/>
        </p:nvSpPr>
        <p:spPr>
          <a:xfrm>
            <a:off x="204017" y="1101042"/>
            <a:ext cx="2560418" cy="738664"/>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r>
              <a:rPr lang="nl-NL" dirty="0"/>
              <a:t>Trek de </a:t>
            </a:r>
            <a:r>
              <a:rPr lang="nl-NL" dirty="0">
                <a:solidFill>
                  <a:schemeClr val="accent1"/>
                </a:solidFill>
              </a:rPr>
              <a:t>communicatiekabel</a:t>
            </a:r>
            <a:r>
              <a:rPr lang="nl-NL" dirty="0"/>
              <a:t> door de wartel, naar de schakelkast van de rooftop.</a:t>
            </a:r>
          </a:p>
        </p:txBody>
      </p:sp>
    </p:spTree>
    <p:extLst>
      <p:ext uri="{BB962C8B-B14F-4D97-AF65-F5344CB8AC3E}">
        <p14:creationId xmlns:p14="http://schemas.microsoft.com/office/powerpoint/2010/main" val="3869966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BEDRADINGSPROCES</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54</a:t>
            </a:fld>
            <a:r>
              <a:rPr lang="en-US" dirty="0"/>
              <a:t> |</a:t>
            </a:r>
            <a:endParaRPr lang="fr-FR" dirty="0"/>
          </a:p>
        </p:txBody>
      </p:sp>
      <p:sp>
        <p:nvSpPr>
          <p:cNvPr id="17" name="CaixaDeTexto 16">
            <a:extLst>
              <a:ext uri="{FF2B5EF4-FFF2-40B4-BE49-F238E27FC236}">
                <a16:creationId xmlns:a16="http://schemas.microsoft.com/office/drawing/2014/main" id="{12E86588-BCB6-481C-AB88-84C7C6907A45}"/>
              </a:ext>
            </a:extLst>
          </p:cNvPr>
          <p:cNvSpPr txBox="1"/>
          <p:nvPr/>
        </p:nvSpPr>
        <p:spPr>
          <a:xfrm>
            <a:off x="92290" y="1183440"/>
            <a:ext cx="2998385" cy="738664"/>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r>
              <a:rPr lang="nl-NL" dirty="0"/>
              <a:t>Sluit de </a:t>
            </a:r>
            <a:r>
              <a:rPr lang="nl-NL" dirty="0">
                <a:solidFill>
                  <a:schemeClr val="accent1"/>
                </a:solidFill>
              </a:rPr>
              <a:t>communicatiekabel</a:t>
            </a:r>
            <a:r>
              <a:rPr lang="nl-NL" dirty="0"/>
              <a:t> aan op de </a:t>
            </a:r>
            <a:r>
              <a:rPr lang="nl-NL" dirty="0" err="1">
                <a:solidFill>
                  <a:schemeClr val="accent1"/>
                </a:solidFill>
              </a:rPr>
              <a:t>eCLIMATIC</a:t>
            </a:r>
            <a:r>
              <a:rPr lang="nl-NL" dirty="0"/>
              <a:t> besturing in de regelkast.</a:t>
            </a:r>
            <a:endParaRPr lang="en-GB" dirty="0"/>
          </a:p>
        </p:txBody>
      </p:sp>
      <p:pic>
        <p:nvPicPr>
          <p:cNvPr id="5" name="Imagem 4" descr="Diagrama&#10;&#10;Descrição gerada automaticamente">
            <a:extLst>
              <a:ext uri="{FF2B5EF4-FFF2-40B4-BE49-F238E27FC236}">
                <a16:creationId xmlns:a16="http://schemas.microsoft.com/office/drawing/2014/main" id="{83B54520-D052-4B18-AAA6-12169E438B6F}"/>
              </a:ext>
            </a:extLst>
          </p:cNvPr>
          <p:cNvPicPr>
            <a:picLocks noChangeAspect="1"/>
          </p:cNvPicPr>
          <p:nvPr/>
        </p:nvPicPr>
        <p:blipFill rotWithShape="1">
          <a:blip r:embed="rId3"/>
          <a:srcRect l="3994" t="9087" b="7314"/>
          <a:stretch/>
        </p:blipFill>
        <p:spPr>
          <a:xfrm>
            <a:off x="3182965" y="715447"/>
            <a:ext cx="5868746" cy="4299903"/>
          </a:xfrm>
          <a:prstGeom prst="rect">
            <a:avLst/>
          </a:prstGeom>
          <a:ln w="12700">
            <a:solidFill>
              <a:srgbClr val="B50130"/>
            </a:solidFill>
          </a:ln>
        </p:spPr>
      </p:pic>
      <p:pic>
        <p:nvPicPr>
          <p:cNvPr id="6" name="Imagem 5" descr="Interface gráfica do usuário&#10;&#10;Descrição gerada automaticamente com confiança média">
            <a:extLst>
              <a:ext uri="{FF2B5EF4-FFF2-40B4-BE49-F238E27FC236}">
                <a16:creationId xmlns:a16="http://schemas.microsoft.com/office/drawing/2014/main" id="{71B65953-4E87-4940-B21D-866B8FA700AF}"/>
              </a:ext>
            </a:extLst>
          </p:cNvPr>
          <p:cNvPicPr>
            <a:picLocks noChangeAspect="1"/>
          </p:cNvPicPr>
          <p:nvPr/>
        </p:nvPicPr>
        <p:blipFill>
          <a:blip r:embed="rId4"/>
          <a:stretch>
            <a:fillRect/>
          </a:stretch>
        </p:blipFill>
        <p:spPr>
          <a:xfrm>
            <a:off x="139418" y="2051288"/>
            <a:ext cx="2904128" cy="1748911"/>
          </a:xfrm>
          <a:prstGeom prst="rect">
            <a:avLst/>
          </a:prstGeom>
        </p:spPr>
      </p:pic>
    </p:spTree>
    <p:extLst>
      <p:ext uri="{BB962C8B-B14F-4D97-AF65-F5344CB8AC3E}">
        <p14:creationId xmlns:p14="http://schemas.microsoft.com/office/powerpoint/2010/main" val="2720845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Diagrama&#10;&#10;Descrição gerada automaticamente">
            <a:extLst>
              <a:ext uri="{FF2B5EF4-FFF2-40B4-BE49-F238E27FC236}">
                <a16:creationId xmlns:a16="http://schemas.microsoft.com/office/drawing/2014/main" id="{FB25A091-3F42-4697-BD9C-A45A212C12C0}"/>
              </a:ext>
            </a:extLst>
          </p:cNvPr>
          <p:cNvPicPr>
            <a:picLocks noChangeAspect="1"/>
          </p:cNvPicPr>
          <p:nvPr/>
        </p:nvPicPr>
        <p:blipFill>
          <a:blip r:embed="rId3">
            <a:clrChange>
              <a:clrFrom>
                <a:srgbClr val="C3C3C3"/>
              </a:clrFrom>
              <a:clrTo>
                <a:srgbClr val="C3C3C3">
                  <a:alpha val="0"/>
                </a:srgbClr>
              </a:clrTo>
            </a:clrChange>
          </a:blip>
          <a:stretch>
            <a:fillRect/>
          </a:stretch>
        </p:blipFill>
        <p:spPr>
          <a:xfrm>
            <a:off x="882154" y="1696608"/>
            <a:ext cx="8025618" cy="3051386"/>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BEDRADINGSPROCES</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55</a:t>
            </a:fld>
            <a:r>
              <a:rPr lang="en-US"/>
              <a:t> |</a:t>
            </a:r>
            <a:endParaRPr lang="fr-FR" dirty="0"/>
          </a:p>
        </p:txBody>
      </p:sp>
      <p:sp>
        <p:nvSpPr>
          <p:cNvPr id="12" name="CaixaDeTexto 11">
            <a:extLst>
              <a:ext uri="{FF2B5EF4-FFF2-40B4-BE49-F238E27FC236}">
                <a16:creationId xmlns:a16="http://schemas.microsoft.com/office/drawing/2014/main" id="{6BEC3782-C02B-4A21-82EC-E41E383B1255}"/>
              </a:ext>
            </a:extLst>
          </p:cNvPr>
          <p:cNvSpPr txBox="1"/>
          <p:nvPr/>
        </p:nvSpPr>
        <p:spPr>
          <a:xfrm>
            <a:off x="4176040" y="816326"/>
            <a:ext cx="2576452" cy="738664"/>
          </a:xfrm>
          <a:prstGeom prst="rect">
            <a:avLst/>
          </a:prstGeom>
          <a:noFill/>
          <a:ln w="12700">
            <a:solidFill>
              <a:srgbClr val="B50130"/>
            </a:solidFill>
          </a:ln>
        </p:spPr>
        <p:txBody>
          <a:bodyPr wrap="square" rtlCol="0">
            <a:spAutoFit/>
          </a:bodyPr>
          <a:lstStyle>
            <a:defPPr>
              <a:defRPr lang="fr-FR"/>
            </a:defPPr>
            <a:lvl1pPr algn="ctr">
              <a:spcAft>
                <a:spcPts val="600"/>
              </a:spcAft>
              <a:defRPr sz="1400">
                <a:solidFill>
                  <a:schemeClr val="bg1">
                    <a:lumMod val="50000"/>
                  </a:schemeClr>
                </a:solidFill>
              </a:defRPr>
            </a:lvl1pPr>
          </a:lstStyle>
          <a:p>
            <a:pPr algn="l"/>
            <a:r>
              <a:rPr lang="nl-NL" dirty="0">
                <a:solidFill>
                  <a:schemeClr val="accent1"/>
                </a:solidFill>
              </a:rPr>
              <a:t>J14-poort</a:t>
            </a:r>
            <a:r>
              <a:rPr lang="nl-NL" dirty="0"/>
              <a:t> voor master-</a:t>
            </a:r>
            <a:r>
              <a:rPr lang="nl-NL" dirty="0" err="1"/>
              <a:t>slave</a:t>
            </a:r>
            <a:r>
              <a:rPr lang="nl-NL" dirty="0"/>
              <a:t> </a:t>
            </a:r>
            <a:r>
              <a:rPr lang="nl-NL" dirty="0">
                <a:solidFill>
                  <a:schemeClr val="accent1"/>
                </a:solidFill>
              </a:rPr>
              <a:t>communicatie</a:t>
            </a:r>
            <a:r>
              <a:rPr lang="nl-NL" dirty="0"/>
              <a:t> tussen eenheden</a:t>
            </a:r>
            <a:endParaRPr lang="en-GB" dirty="0"/>
          </a:p>
        </p:txBody>
      </p:sp>
      <p:sp>
        <p:nvSpPr>
          <p:cNvPr id="16" name="Retângulo 15">
            <a:extLst>
              <a:ext uri="{FF2B5EF4-FFF2-40B4-BE49-F238E27FC236}">
                <a16:creationId xmlns:a16="http://schemas.microsoft.com/office/drawing/2014/main" id="{040862C4-FAB2-410E-BAD4-498E913411EF}"/>
              </a:ext>
            </a:extLst>
          </p:cNvPr>
          <p:cNvSpPr/>
          <p:nvPr/>
        </p:nvSpPr>
        <p:spPr>
          <a:xfrm>
            <a:off x="3516713" y="1696608"/>
            <a:ext cx="437665" cy="1079170"/>
          </a:xfrm>
          <a:prstGeom prst="rect">
            <a:avLst/>
          </a:prstGeom>
          <a:solidFill>
            <a:srgbClr val="B50130">
              <a:alpha val="30000"/>
            </a:srgbClr>
          </a:solidFill>
          <a:ln w="12700">
            <a:solidFill>
              <a:srgbClr val="B5013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Conector: Angulado 14">
            <a:extLst>
              <a:ext uri="{FF2B5EF4-FFF2-40B4-BE49-F238E27FC236}">
                <a16:creationId xmlns:a16="http://schemas.microsoft.com/office/drawing/2014/main" id="{28B9A284-0382-4735-AE33-4F9C57762FFD}"/>
              </a:ext>
            </a:extLst>
          </p:cNvPr>
          <p:cNvCxnSpPr>
            <a:cxnSpLocks/>
            <a:stCxn id="12" idx="1"/>
            <a:endCxn id="16" idx="0"/>
          </p:cNvCxnSpPr>
          <p:nvPr/>
        </p:nvCxnSpPr>
        <p:spPr>
          <a:xfrm rot="10800000" flipV="1">
            <a:off x="3735546" y="1185658"/>
            <a:ext cx="440494" cy="510950"/>
          </a:xfrm>
          <a:prstGeom prst="bentConnector2">
            <a:avLst/>
          </a:prstGeom>
          <a:noFill/>
          <a:ln w="12700">
            <a:solidFill>
              <a:srgbClr val="B50130"/>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27" name="Retângulo 26">
            <a:extLst>
              <a:ext uri="{FF2B5EF4-FFF2-40B4-BE49-F238E27FC236}">
                <a16:creationId xmlns:a16="http://schemas.microsoft.com/office/drawing/2014/main" id="{09C1BB7E-F38D-4DFB-A727-8EAE00B35EFD}"/>
              </a:ext>
            </a:extLst>
          </p:cNvPr>
          <p:cNvSpPr/>
          <p:nvPr/>
        </p:nvSpPr>
        <p:spPr>
          <a:xfrm>
            <a:off x="1398262" y="2788047"/>
            <a:ext cx="1417433" cy="133905"/>
          </a:xfrm>
          <a:prstGeom prst="rect">
            <a:avLst/>
          </a:prstGeom>
          <a:solidFill>
            <a:srgbClr val="B50130">
              <a:alpha val="30000"/>
            </a:srgbClr>
          </a:solidFill>
          <a:ln w="12700">
            <a:solidFill>
              <a:srgbClr val="B5013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CaixaDeTexto 29">
            <a:extLst>
              <a:ext uri="{FF2B5EF4-FFF2-40B4-BE49-F238E27FC236}">
                <a16:creationId xmlns:a16="http://schemas.microsoft.com/office/drawing/2014/main" id="{E013E888-9843-4E47-9E1A-791E50FA1435}"/>
              </a:ext>
            </a:extLst>
          </p:cNvPr>
          <p:cNvSpPr txBox="1"/>
          <p:nvPr/>
        </p:nvSpPr>
        <p:spPr>
          <a:xfrm>
            <a:off x="531634" y="816326"/>
            <a:ext cx="2791265" cy="738664"/>
          </a:xfrm>
          <a:prstGeom prst="rect">
            <a:avLst/>
          </a:prstGeom>
          <a:noFill/>
          <a:ln w="12700">
            <a:solidFill>
              <a:srgbClr val="B50130"/>
            </a:solidFill>
          </a:ln>
        </p:spPr>
        <p:txBody>
          <a:bodyPr wrap="square" rtlCol="0">
            <a:spAutoFit/>
          </a:bodyPr>
          <a:lstStyle>
            <a:defPPr>
              <a:defRPr lang="fr-FR"/>
            </a:defPPr>
            <a:lvl1pPr algn="ctr">
              <a:spcAft>
                <a:spcPts val="600"/>
              </a:spcAft>
              <a:defRPr sz="1400">
                <a:solidFill>
                  <a:schemeClr val="bg1">
                    <a:lumMod val="50000"/>
                  </a:schemeClr>
                </a:solidFill>
              </a:defRPr>
            </a:lvl1pPr>
          </a:lstStyle>
          <a:p>
            <a:pPr algn="l"/>
            <a:r>
              <a:rPr lang="nl-NL" dirty="0">
                <a:solidFill>
                  <a:schemeClr val="accent1"/>
                </a:solidFill>
              </a:rPr>
              <a:t>Aansluiting BMS-kaart </a:t>
            </a:r>
            <a:r>
              <a:rPr lang="nl-NL" dirty="0"/>
              <a:t>voor gebouwbeheersysteem (</a:t>
            </a:r>
            <a:r>
              <a:rPr lang="nl-NL" dirty="0" err="1"/>
              <a:t>LonWorks</a:t>
            </a:r>
            <a:r>
              <a:rPr lang="nl-NL" dirty="0"/>
              <a:t> / </a:t>
            </a:r>
            <a:r>
              <a:rPr lang="nl-NL" dirty="0" err="1"/>
              <a:t>BacNet</a:t>
            </a:r>
            <a:r>
              <a:rPr lang="nl-NL" dirty="0"/>
              <a:t> / </a:t>
            </a:r>
            <a:r>
              <a:rPr lang="nl-NL" dirty="0" err="1"/>
              <a:t>ModBus</a:t>
            </a:r>
            <a:r>
              <a:rPr lang="nl-NL" dirty="0"/>
              <a:t>).</a:t>
            </a:r>
          </a:p>
        </p:txBody>
      </p:sp>
      <p:cxnSp>
        <p:nvCxnSpPr>
          <p:cNvPr id="31" name="Conector: Angulado 30">
            <a:extLst>
              <a:ext uri="{FF2B5EF4-FFF2-40B4-BE49-F238E27FC236}">
                <a16:creationId xmlns:a16="http://schemas.microsoft.com/office/drawing/2014/main" id="{908D500B-65A1-4680-BF6D-F3367936ED77}"/>
              </a:ext>
            </a:extLst>
          </p:cNvPr>
          <p:cNvCxnSpPr>
            <a:cxnSpLocks/>
            <a:stCxn id="30" idx="1"/>
            <a:endCxn id="27" idx="1"/>
          </p:cNvCxnSpPr>
          <p:nvPr/>
        </p:nvCxnSpPr>
        <p:spPr>
          <a:xfrm rot="10800000" flipH="1" flipV="1">
            <a:off x="531634" y="1185658"/>
            <a:ext cx="866628" cy="1669342"/>
          </a:xfrm>
          <a:prstGeom prst="bentConnector3">
            <a:avLst>
              <a:gd name="adj1" fmla="val -26378"/>
            </a:avLst>
          </a:prstGeom>
          <a:noFill/>
          <a:ln w="12700">
            <a:solidFill>
              <a:srgbClr val="B50130"/>
            </a:solidFill>
            <a:prstDash val="sysDot"/>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97300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Uma imagem contendo Diagrama&#10;&#10;Descrição gerada automaticamente">
            <a:extLst>
              <a:ext uri="{FF2B5EF4-FFF2-40B4-BE49-F238E27FC236}">
                <a16:creationId xmlns:a16="http://schemas.microsoft.com/office/drawing/2014/main" id="{B233BC35-35CD-4358-9484-61BB6F0A1729}"/>
              </a:ext>
            </a:extLst>
          </p:cNvPr>
          <p:cNvPicPr>
            <a:picLocks noChangeAspect="1"/>
          </p:cNvPicPr>
          <p:nvPr/>
        </p:nvPicPr>
        <p:blipFill rotWithShape="1">
          <a:blip r:embed="rId3"/>
          <a:srcRect l="6539" b="15826"/>
          <a:stretch/>
        </p:blipFill>
        <p:spPr>
          <a:xfrm>
            <a:off x="128289" y="1631155"/>
            <a:ext cx="4379567" cy="3069910"/>
          </a:xfrm>
          <a:prstGeom prst="rect">
            <a:avLst/>
          </a:prstGeom>
          <a:ln w="12700">
            <a:solidFill>
              <a:srgbClr val="B50130"/>
            </a:solidFill>
          </a:ln>
        </p:spPr>
      </p:pic>
      <p:pic>
        <p:nvPicPr>
          <p:cNvPr id="7" name="Imagem 6" descr="Diagrama&#10;&#10;Descrição gerada automaticamente com confiança média">
            <a:extLst>
              <a:ext uri="{FF2B5EF4-FFF2-40B4-BE49-F238E27FC236}">
                <a16:creationId xmlns:a16="http://schemas.microsoft.com/office/drawing/2014/main" id="{612C613E-4AAB-46A9-A71A-ECBC6D36CCE2}"/>
              </a:ext>
            </a:extLst>
          </p:cNvPr>
          <p:cNvPicPr>
            <a:picLocks noChangeAspect="1"/>
          </p:cNvPicPr>
          <p:nvPr/>
        </p:nvPicPr>
        <p:blipFill rotWithShape="1">
          <a:blip r:embed="rId4"/>
          <a:srcRect l="6355" b="17444"/>
          <a:stretch/>
        </p:blipFill>
        <p:spPr>
          <a:xfrm>
            <a:off x="4636145" y="1631155"/>
            <a:ext cx="4379567" cy="3069910"/>
          </a:xfrm>
          <a:prstGeom prst="rect">
            <a:avLst/>
          </a:prstGeom>
          <a:ln w="12700">
            <a:solidFill>
              <a:srgbClr val="B50130"/>
            </a:solid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BEDRADINGSPROCES</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56</a:t>
            </a:fld>
            <a:r>
              <a:rPr lang="en-US"/>
              <a:t> |</a:t>
            </a:r>
            <a:endParaRPr lang="fr-FR" dirty="0"/>
          </a:p>
        </p:txBody>
      </p:sp>
      <p:sp>
        <p:nvSpPr>
          <p:cNvPr id="17" name="CaixaDeTexto 16">
            <a:extLst>
              <a:ext uri="{FF2B5EF4-FFF2-40B4-BE49-F238E27FC236}">
                <a16:creationId xmlns:a16="http://schemas.microsoft.com/office/drawing/2014/main" id="{12E86588-BCB6-481C-AB88-84C7C6907A45}"/>
              </a:ext>
            </a:extLst>
          </p:cNvPr>
          <p:cNvSpPr txBox="1"/>
          <p:nvPr/>
        </p:nvSpPr>
        <p:spPr>
          <a:xfrm>
            <a:off x="338464" y="985954"/>
            <a:ext cx="3959216" cy="523220"/>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r>
              <a:rPr lang="nl-NL" dirty="0"/>
              <a:t>Scheid </a:t>
            </a:r>
            <a:r>
              <a:rPr lang="nl-NL" dirty="0">
                <a:solidFill>
                  <a:schemeClr val="accent1"/>
                </a:solidFill>
              </a:rPr>
              <a:t>de interne draden </a:t>
            </a:r>
            <a:r>
              <a:rPr lang="nl-NL" dirty="0"/>
              <a:t>van de </a:t>
            </a:r>
            <a:r>
              <a:rPr lang="nl-NL" dirty="0">
                <a:solidFill>
                  <a:schemeClr val="accent1"/>
                </a:solidFill>
              </a:rPr>
              <a:t>voedingskabel</a:t>
            </a:r>
            <a:r>
              <a:rPr lang="nl-NL" dirty="0"/>
              <a:t> en trek ze door het 3-fasen relais.</a:t>
            </a:r>
          </a:p>
        </p:txBody>
      </p:sp>
      <p:sp>
        <p:nvSpPr>
          <p:cNvPr id="16" name="CaixaDeTexto 15">
            <a:extLst>
              <a:ext uri="{FF2B5EF4-FFF2-40B4-BE49-F238E27FC236}">
                <a16:creationId xmlns:a16="http://schemas.microsoft.com/office/drawing/2014/main" id="{EE7C915D-9C51-45E8-B02E-09DDBF8D32EE}"/>
              </a:ext>
            </a:extLst>
          </p:cNvPr>
          <p:cNvSpPr txBox="1"/>
          <p:nvPr/>
        </p:nvSpPr>
        <p:spPr>
          <a:xfrm>
            <a:off x="4846320" y="985954"/>
            <a:ext cx="3959216" cy="523220"/>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r>
              <a:rPr lang="nl-NL" dirty="0"/>
              <a:t>Trek </a:t>
            </a:r>
            <a:r>
              <a:rPr lang="nl-NL" dirty="0">
                <a:solidFill>
                  <a:schemeClr val="accent1"/>
                </a:solidFill>
              </a:rPr>
              <a:t>de 3 voedingskabels </a:t>
            </a:r>
            <a:r>
              <a:rPr lang="nl-NL" dirty="0"/>
              <a:t>door de langwerpige wartel, naar de schakelkast van de rooftop.</a:t>
            </a:r>
          </a:p>
        </p:txBody>
      </p:sp>
      <p:sp>
        <p:nvSpPr>
          <p:cNvPr id="19" name="Seta: para a Direita 18">
            <a:extLst>
              <a:ext uri="{FF2B5EF4-FFF2-40B4-BE49-F238E27FC236}">
                <a16:creationId xmlns:a16="http://schemas.microsoft.com/office/drawing/2014/main" id="{DE389DA2-2647-43E9-9C60-73B7419AFB29}"/>
              </a:ext>
            </a:extLst>
          </p:cNvPr>
          <p:cNvSpPr/>
          <p:nvPr/>
        </p:nvSpPr>
        <p:spPr>
          <a:xfrm rot="12391421">
            <a:off x="2056259" y="2539227"/>
            <a:ext cx="710419" cy="583809"/>
          </a:xfrm>
          <a:prstGeom prst="rightArrow">
            <a:avLst/>
          </a:prstGeom>
          <a:solidFill>
            <a:srgbClr val="B5013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eta: para a Direita 19">
            <a:extLst>
              <a:ext uri="{FF2B5EF4-FFF2-40B4-BE49-F238E27FC236}">
                <a16:creationId xmlns:a16="http://schemas.microsoft.com/office/drawing/2014/main" id="{7DA7AA31-7CF8-4E37-BF05-3E39536639EE}"/>
              </a:ext>
            </a:extLst>
          </p:cNvPr>
          <p:cNvSpPr/>
          <p:nvPr/>
        </p:nvSpPr>
        <p:spPr>
          <a:xfrm rot="12196253">
            <a:off x="5772133" y="3560840"/>
            <a:ext cx="710419" cy="583809"/>
          </a:xfrm>
          <a:prstGeom prst="rightArrow">
            <a:avLst/>
          </a:prstGeom>
          <a:solidFill>
            <a:srgbClr val="B5013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5725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Imagem de vídeo game&#10;&#10;Descrição gerada automaticamente com confiança média">
            <a:extLst>
              <a:ext uri="{FF2B5EF4-FFF2-40B4-BE49-F238E27FC236}">
                <a16:creationId xmlns:a16="http://schemas.microsoft.com/office/drawing/2014/main" id="{ADFCA0FF-9205-4C80-912B-722190D21C41}"/>
              </a:ext>
            </a:extLst>
          </p:cNvPr>
          <p:cNvPicPr>
            <a:picLocks noChangeAspect="1"/>
          </p:cNvPicPr>
          <p:nvPr/>
        </p:nvPicPr>
        <p:blipFill rotWithShape="1">
          <a:blip r:embed="rId3"/>
          <a:srcRect l="3582" t="9851" r="2426" b="2545"/>
          <a:stretch/>
        </p:blipFill>
        <p:spPr>
          <a:xfrm>
            <a:off x="3916679" y="870586"/>
            <a:ext cx="4983481" cy="3863340"/>
          </a:xfrm>
          <a:prstGeom prst="rect">
            <a:avLst/>
          </a:prstGeom>
          <a:ln w="12700">
            <a:solidFill>
              <a:srgbClr val="B50130"/>
            </a:solidFill>
          </a:ln>
        </p:spPr>
      </p:pic>
      <p:sp>
        <p:nvSpPr>
          <p:cNvPr id="10" name="Retângulo 9">
            <a:extLst>
              <a:ext uri="{FF2B5EF4-FFF2-40B4-BE49-F238E27FC236}">
                <a16:creationId xmlns:a16="http://schemas.microsoft.com/office/drawing/2014/main" id="{0985349D-A1C8-4553-82DE-CD9A1030E6F9}"/>
              </a:ext>
            </a:extLst>
          </p:cNvPr>
          <p:cNvSpPr/>
          <p:nvPr/>
        </p:nvSpPr>
        <p:spPr>
          <a:xfrm>
            <a:off x="3916679" y="870586"/>
            <a:ext cx="4983481" cy="3863340"/>
          </a:xfrm>
          <a:prstGeom prst="rect">
            <a:avLst/>
          </a:prstGeom>
          <a:solidFill>
            <a:schemeClr val="bg1">
              <a:alpha val="80000"/>
            </a:schemeClr>
          </a:solid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Imagem 5" descr="Uma imagem contendo Logotipo&#10;&#10;Descrição gerada automaticamente">
            <a:extLst>
              <a:ext uri="{FF2B5EF4-FFF2-40B4-BE49-F238E27FC236}">
                <a16:creationId xmlns:a16="http://schemas.microsoft.com/office/drawing/2014/main" id="{3ACCA9F5-2DF0-4C45-A656-D5E573F6CCC6}"/>
              </a:ext>
            </a:extLst>
          </p:cNvPr>
          <p:cNvPicPr>
            <a:picLocks noChangeAspect="1"/>
          </p:cNvPicPr>
          <p:nvPr/>
        </p:nvPicPr>
        <p:blipFill rotWithShape="1">
          <a:blip r:embed="rId4">
            <a:clrChange>
              <a:clrFrom>
                <a:srgbClr val="FFFFFF"/>
              </a:clrFrom>
              <a:clrTo>
                <a:srgbClr val="FFFFFF">
                  <a:alpha val="0"/>
                </a:srgbClr>
              </a:clrTo>
            </a:clrChange>
          </a:blip>
          <a:srcRect l="3580" t="9851" r="2427" b="2544"/>
          <a:stretch/>
        </p:blipFill>
        <p:spPr>
          <a:xfrm>
            <a:off x="3916679" y="870586"/>
            <a:ext cx="4983481" cy="3863340"/>
          </a:xfrm>
          <a:prstGeom prst="rect">
            <a:avLst/>
          </a:prstGeom>
          <a:ln w="12700">
            <a:solidFill>
              <a:srgbClr val="B50130"/>
            </a:solid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BEDRADINGSPROCES</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57</a:t>
            </a:fld>
            <a:r>
              <a:rPr lang="en-US"/>
              <a:t> |</a:t>
            </a:r>
            <a:endParaRPr lang="fr-FR" dirty="0"/>
          </a:p>
        </p:txBody>
      </p:sp>
      <p:sp>
        <p:nvSpPr>
          <p:cNvPr id="17" name="CaixaDeTexto 16">
            <a:extLst>
              <a:ext uri="{FF2B5EF4-FFF2-40B4-BE49-F238E27FC236}">
                <a16:creationId xmlns:a16="http://schemas.microsoft.com/office/drawing/2014/main" id="{12E86588-BCB6-481C-AB88-84C7C6907A45}"/>
              </a:ext>
            </a:extLst>
          </p:cNvPr>
          <p:cNvSpPr txBox="1"/>
          <p:nvPr/>
        </p:nvSpPr>
        <p:spPr>
          <a:xfrm>
            <a:off x="243840" y="1390797"/>
            <a:ext cx="3429000" cy="523220"/>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r>
              <a:rPr lang="nl-NL" dirty="0"/>
              <a:t>Verbind </a:t>
            </a:r>
            <a:r>
              <a:rPr lang="nl-NL" dirty="0">
                <a:solidFill>
                  <a:schemeClr val="accent1"/>
                </a:solidFill>
              </a:rPr>
              <a:t>de 3 stroomdraden </a:t>
            </a:r>
            <a:r>
              <a:rPr lang="nl-NL" dirty="0"/>
              <a:t>aan onderzijde van de </a:t>
            </a:r>
            <a:r>
              <a:rPr lang="nl-NL" dirty="0" err="1"/>
              <a:t>powerbox</a:t>
            </a:r>
            <a:r>
              <a:rPr lang="nl-NL" dirty="0"/>
              <a:t>.</a:t>
            </a:r>
            <a:endParaRPr lang="en-GB" dirty="0"/>
          </a:p>
        </p:txBody>
      </p:sp>
      <p:sp>
        <p:nvSpPr>
          <p:cNvPr id="22" name="Seta: para a Direita 21">
            <a:extLst>
              <a:ext uri="{FF2B5EF4-FFF2-40B4-BE49-F238E27FC236}">
                <a16:creationId xmlns:a16="http://schemas.microsoft.com/office/drawing/2014/main" id="{BA3B7818-4B9D-4137-8714-D03BCEF67FA4}"/>
              </a:ext>
            </a:extLst>
          </p:cNvPr>
          <p:cNvSpPr/>
          <p:nvPr/>
        </p:nvSpPr>
        <p:spPr>
          <a:xfrm rot="12856287">
            <a:off x="6757996" y="2951599"/>
            <a:ext cx="710419" cy="583809"/>
          </a:xfrm>
          <a:prstGeom prst="rightArrow">
            <a:avLst/>
          </a:prstGeom>
          <a:solidFill>
            <a:srgbClr val="B5013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61112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out)">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43653" y="1334509"/>
            <a:ext cx="8636876" cy="1371600"/>
          </a:xfrm>
        </p:spPr>
        <p:txBody>
          <a:bodyPr/>
          <a:lstStyle/>
          <a:p>
            <a:pPr>
              <a:spcAft>
                <a:spcPts val="1800"/>
              </a:spcAft>
            </a:pPr>
            <a:br>
              <a:rPr lang="en-US" sz="1200" b="1" spc="300" dirty="0"/>
            </a:br>
            <a:br>
              <a:rPr lang="en-US" sz="1200" b="1" spc="300" dirty="0"/>
            </a:br>
            <a:br>
              <a:rPr lang="en-US" sz="1200" b="1" spc="300" dirty="0"/>
            </a:br>
            <a:br>
              <a:rPr lang="en-US" sz="1200" b="1" spc="300" dirty="0"/>
            </a:br>
            <a:r>
              <a:rPr lang="en-US" sz="4800" b="1" spc="300" dirty="0"/>
              <a:t>e-Baltic</a:t>
            </a:r>
            <a:br>
              <a:rPr lang="en-US" sz="4000" b="1" spc="300" dirty="0"/>
            </a:br>
            <a:r>
              <a:rPr lang="en-US" sz="2800" b="1" spc="300" dirty="0" err="1"/>
              <a:t>Luchtkanalen</a:t>
            </a:r>
            <a:r>
              <a:rPr lang="en-US" sz="2800" b="1" spc="300" dirty="0"/>
              <a:t> </a:t>
            </a:r>
            <a:r>
              <a:rPr lang="en-US" sz="2800" b="1" spc="300" dirty="0" err="1"/>
              <a:t>installatie</a:t>
            </a:r>
            <a:endParaRPr lang="en-US" sz="1600" spc="300" dirty="0"/>
          </a:p>
        </p:txBody>
      </p:sp>
    </p:spTree>
    <p:extLst>
      <p:ext uri="{BB962C8B-B14F-4D97-AF65-F5344CB8AC3E}">
        <p14:creationId xmlns:p14="http://schemas.microsoft.com/office/powerpoint/2010/main" val="65482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Diagrama&#10;&#10;Descrição gerada automaticamente">
            <a:extLst>
              <a:ext uri="{FF2B5EF4-FFF2-40B4-BE49-F238E27FC236}">
                <a16:creationId xmlns:a16="http://schemas.microsoft.com/office/drawing/2014/main" id="{C15A3FA6-D351-4F35-B877-C449366FB961}"/>
              </a:ext>
            </a:extLst>
          </p:cNvPr>
          <p:cNvPicPr>
            <a:picLocks noChangeAspect="1"/>
          </p:cNvPicPr>
          <p:nvPr/>
        </p:nvPicPr>
        <p:blipFill>
          <a:blip r:embed="rId3"/>
          <a:stretch>
            <a:fillRect/>
          </a:stretch>
        </p:blipFill>
        <p:spPr>
          <a:xfrm>
            <a:off x="2806820" y="715448"/>
            <a:ext cx="3146019" cy="4332396"/>
          </a:xfrm>
          <a:prstGeom prst="rect">
            <a:avLst/>
          </a:prstGeom>
          <a:ln w="12700">
            <a:solidFill>
              <a:srgbClr val="B50130"/>
            </a:solid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err="1"/>
              <a:t>Luchtkanalen</a:t>
            </a:r>
            <a:r>
              <a:rPr lang="en-US" dirty="0"/>
              <a:t> </a:t>
            </a:r>
            <a:r>
              <a:rPr lang="en-US" dirty="0" err="1"/>
              <a:t>installatie</a:t>
            </a:r>
            <a:endParaRPr lang="en-US" dirty="0"/>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59</a:t>
            </a:fld>
            <a:r>
              <a:rPr lang="en-US" dirty="0"/>
              <a:t> |</a:t>
            </a:r>
            <a:endParaRPr lang="fr-FR" dirty="0"/>
          </a:p>
        </p:txBody>
      </p:sp>
      <p:sp>
        <p:nvSpPr>
          <p:cNvPr id="4" name="CaixaDeTexto 3">
            <a:extLst>
              <a:ext uri="{FF2B5EF4-FFF2-40B4-BE49-F238E27FC236}">
                <a16:creationId xmlns:a16="http://schemas.microsoft.com/office/drawing/2014/main" id="{6DF65ABA-BC08-4CA7-8654-A81A8952D103}"/>
              </a:ext>
            </a:extLst>
          </p:cNvPr>
          <p:cNvSpPr txBox="1"/>
          <p:nvPr/>
        </p:nvSpPr>
        <p:spPr>
          <a:xfrm>
            <a:off x="2729158" y="4105950"/>
            <a:ext cx="1216856" cy="523220"/>
          </a:xfrm>
          <a:prstGeom prst="rect">
            <a:avLst/>
          </a:prstGeom>
          <a:noFill/>
        </p:spPr>
        <p:txBody>
          <a:bodyPr wrap="square" rtlCol="0">
            <a:spAutoFit/>
          </a:bodyPr>
          <a:lstStyle/>
          <a:p>
            <a:pPr algn="r"/>
            <a:r>
              <a:rPr lang="pt-BR" sz="1400" dirty="0">
                <a:solidFill>
                  <a:srgbClr val="B50130"/>
                </a:solidFill>
              </a:rPr>
              <a:t>AANVOER KANAAL</a:t>
            </a:r>
            <a:endParaRPr lang="en-GB" sz="1400" dirty="0">
              <a:solidFill>
                <a:srgbClr val="B50130"/>
              </a:solidFill>
            </a:endParaRPr>
          </a:p>
        </p:txBody>
      </p:sp>
      <p:grpSp>
        <p:nvGrpSpPr>
          <p:cNvPr id="11" name="Agrupar 10">
            <a:extLst>
              <a:ext uri="{FF2B5EF4-FFF2-40B4-BE49-F238E27FC236}">
                <a16:creationId xmlns:a16="http://schemas.microsoft.com/office/drawing/2014/main" id="{43F36B20-3488-476F-B208-66223AEE3E86}"/>
              </a:ext>
            </a:extLst>
          </p:cNvPr>
          <p:cNvGrpSpPr/>
          <p:nvPr/>
        </p:nvGrpSpPr>
        <p:grpSpPr>
          <a:xfrm>
            <a:off x="179521" y="1256005"/>
            <a:ext cx="2447778" cy="3431709"/>
            <a:chOff x="274320" y="1256005"/>
            <a:chExt cx="2447778" cy="3431709"/>
          </a:xfrm>
        </p:grpSpPr>
        <p:sp>
          <p:nvSpPr>
            <p:cNvPr id="10" name="CaixaDeTexto 9">
              <a:extLst>
                <a:ext uri="{FF2B5EF4-FFF2-40B4-BE49-F238E27FC236}">
                  <a16:creationId xmlns:a16="http://schemas.microsoft.com/office/drawing/2014/main" id="{1EC3C266-15B6-4976-9204-A96E47CF13A1}"/>
                </a:ext>
              </a:extLst>
            </p:cNvPr>
            <p:cNvSpPr txBox="1"/>
            <p:nvPr/>
          </p:nvSpPr>
          <p:spPr>
            <a:xfrm>
              <a:off x="274320" y="1256005"/>
              <a:ext cx="2447778" cy="3431709"/>
            </a:xfrm>
            <a:prstGeom prst="rect">
              <a:avLst/>
            </a:prstGeom>
            <a:noFill/>
          </p:spPr>
          <p:txBody>
            <a:bodyPr wrap="square" rtlCol="0">
              <a:spAutoFit/>
            </a:bodyPr>
            <a:lstStyle/>
            <a:p>
              <a:pPr algn="ctr">
                <a:spcAft>
                  <a:spcPts val="600"/>
                </a:spcAft>
              </a:pPr>
              <a:r>
                <a:rPr lang="nl-NL" sz="1400" dirty="0">
                  <a:solidFill>
                    <a:schemeClr val="bg1">
                      <a:lumMod val="50000"/>
                    </a:schemeClr>
                  </a:solidFill>
                </a:rPr>
                <a:t>Installeer de luchtkanalen op de aanvoer- en retourpoorten van de daksokkel.</a:t>
              </a: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r>
                <a:rPr lang="nl-NL" sz="1400" dirty="0">
                  <a:solidFill>
                    <a:srgbClr val="B50130"/>
                  </a:solidFill>
                </a:rPr>
                <a:t>Zorg ervoor dat u de kanalen op de DAKSOKKEL installeert, niet op de plafondbalken.</a:t>
              </a:r>
            </a:p>
            <a:p>
              <a:pPr algn="ctr">
                <a:spcAft>
                  <a:spcPts val="600"/>
                </a:spcAft>
              </a:pPr>
              <a:endParaRPr lang="en-GB" sz="1400" dirty="0">
                <a:solidFill>
                  <a:srgbClr val="B50130"/>
                </a:solidFill>
              </a:endParaRPr>
            </a:p>
          </p:txBody>
        </p:sp>
        <p:pic>
          <p:nvPicPr>
            <p:cNvPr id="12" name="Gráfico 11" descr="Aviso com preenchimento sólido">
              <a:extLst>
                <a:ext uri="{FF2B5EF4-FFF2-40B4-BE49-F238E27FC236}">
                  <a16:creationId xmlns:a16="http://schemas.microsoft.com/office/drawing/2014/main" id="{F65B1601-C215-4E87-BC9A-E57E0CFBF6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7879" y="2632550"/>
              <a:ext cx="500660" cy="500660"/>
            </a:xfrm>
            <a:prstGeom prst="rect">
              <a:avLst/>
            </a:prstGeom>
          </p:spPr>
        </p:pic>
      </p:grpSp>
      <p:pic>
        <p:nvPicPr>
          <p:cNvPr id="14" name="Imagem 13" descr="Diagrama&#10;&#10;Descrição gerada automaticamente">
            <a:extLst>
              <a:ext uri="{FF2B5EF4-FFF2-40B4-BE49-F238E27FC236}">
                <a16:creationId xmlns:a16="http://schemas.microsoft.com/office/drawing/2014/main" id="{5368D06A-F42E-4531-B5B6-A423E293D828}"/>
              </a:ext>
            </a:extLst>
          </p:cNvPr>
          <p:cNvPicPr>
            <a:picLocks noChangeAspect="1"/>
          </p:cNvPicPr>
          <p:nvPr/>
        </p:nvPicPr>
        <p:blipFill rotWithShape="1">
          <a:blip r:embed="rId3"/>
          <a:srcRect l="31599" t="29886" r="21378" b="34210"/>
          <a:stretch/>
        </p:blipFill>
        <p:spPr>
          <a:xfrm>
            <a:off x="6132360" y="1382094"/>
            <a:ext cx="2832118" cy="2977982"/>
          </a:xfrm>
          <a:prstGeom prst="rect">
            <a:avLst/>
          </a:prstGeom>
          <a:ln w="12700">
            <a:solidFill>
              <a:srgbClr val="B50130"/>
            </a:solidFill>
          </a:ln>
        </p:spPr>
      </p:pic>
      <p:sp>
        <p:nvSpPr>
          <p:cNvPr id="13" name="Retângulo 12">
            <a:extLst>
              <a:ext uri="{FF2B5EF4-FFF2-40B4-BE49-F238E27FC236}">
                <a16:creationId xmlns:a16="http://schemas.microsoft.com/office/drawing/2014/main" id="{5C9F55A5-3F05-4E1C-8B0C-8EDB7A9BBE2B}"/>
              </a:ext>
            </a:extLst>
          </p:cNvPr>
          <p:cNvSpPr/>
          <p:nvPr/>
        </p:nvSpPr>
        <p:spPr>
          <a:xfrm>
            <a:off x="3756660" y="2103120"/>
            <a:ext cx="1569720" cy="1470660"/>
          </a:xfrm>
          <a:prstGeom prst="rect">
            <a:avLst/>
          </a:prstGeom>
          <a:noFill/>
          <a:ln w="1270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Forma Livre: Forma 15">
            <a:extLst>
              <a:ext uri="{FF2B5EF4-FFF2-40B4-BE49-F238E27FC236}">
                <a16:creationId xmlns:a16="http://schemas.microsoft.com/office/drawing/2014/main" id="{8140A96E-563B-4611-ABFC-48052CCFFEC6}"/>
              </a:ext>
            </a:extLst>
          </p:cNvPr>
          <p:cNvSpPr/>
          <p:nvPr/>
        </p:nvSpPr>
        <p:spPr>
          <a:xfrm>
            <a:off x="6507480" y="2136140"/>
            <a:ext cx="1998980" cy="1117600"/>
          </a:xfrm>
          <a:custGeom>
            <a:avLst/>
            <a:gdLst>
              <a:gd name="connsiteX0" fmla="*/ 1275080 w 1998980"/>
              <a:gd name="connsiteY0" fmla="*/ 942340 h 1117600"/>
              <a:gd name="connsiteX1" fmla="*/ 1071880 w 1998980"/>
              <a:gd name="connsiteY1" fmla="*/ 1117600 h 1117600"/>
              <a:gd name="connsiteX2" fmla="*/ 0 w 1998980"/>
              <a:gd name="connsiteY2" fmla="*/ 807720 h 1117600"/>
              <a:gd name="connsiteX3" fmla="*/ 937260 w 1998980"/>
              <a:gd name="connsiteY3" fmla="*/ 0 h 1117600"/>
              <a:gd name="connsiteX4" fmla="*/ 1998980 w 1998980"/>
              <a:gd name="connsiteY4" fmla="*/ 309880 h 1117600"/>
              <a:gd name="connsiteX5" fmla="*/ 1610360 w 1998980"/>
              <a:gd name="connsiteY5" fmla="*/ 652780 h 1117600"/>
              <a:gd name="connsiteX0" fmla="*/ 1244600 w 1998980"/>
              <a:gd name="connsiteY0" fmla="*/ 969010 h 1117600"/>
              <a:gd name="connsiteX1" fmla="*/ 1071880 w 1998980"/>
              <a:gd name="connsiteY1" fmla="*/ 1117600 h 1117600"/>
              <a:gd name="connsiteX2" fmla="*/ 0 w 1998980"/>
              <a:gd name="connsiteY2" fmla="*/ 807720 h 1117600"/>
              <a:gd name="connsiteX3" fmla="*/ 937260 w 1998980"/>
              <a:gd name="connsiteY3" fmla="*/ 0 h 1117600"/>
              <a:gd name="connsiteX4" fmla="*/ 1998980 w 1998980"/>
              <a:gd name="connsiteY4" fmla="*/ 309880 h 1117600"/>
              <a:gd name="connsiteX5" fmla="*/ 1610360 w 1998980"/>
              <a:gd name="connsiteY5" fmla="*/ 652780 h 1117600"/>
              <a:gd name="connsiteX0" fmla="*/ 1233170 w 1998980"/>
              <a:gd name="connsiteY0" fmla="*/ 976630 h 1117600"/>
              <a:gd name="connsiteX1" fmla="*/ 1071880 w 1998980"/>
              <a:gd name="connsiteY1" fmla="*/ 1117600 h 1117600"/>
              <a:gd name="connsiteX2" fmla="*/ 0 w 1998980"/>
              <a:gd name="connsiteY2" fmla="*/ 807720 h 1117600"/>
              <a:gd name="connsiteX3" fmla="*/ 937260 w 1998980"/>
              <a:gd name="connsiteY3" fmla="*/ 0 h 1117600"/>
              <a:gd name="connsiteX4" fmla="*/ 1998980 w 1998980"/>
              <a:gd name="connsiteY4" fmla="*/ 309880 h 1117600"/>
              <a:gd name="connsiteX5" fmla="*/ 1610360 w 1998980"/>
              <a:gd name="connsiteY5" fmla="*/ 652780 h 1117600"/>
              <a:gd name="connsiteX0" fmla="*/ 1233170 w 1998980"/>
              <a:gd name="connsiteY0" fmla="*/ 976630 h 1117600"/>
              <a:gd name="connsiteX1" fmla="*/ 1071880 w 1998980"/>
              <a:gd name="connsiteY1" fmla="*/ 1117600 h 1117600"/>
              <a:gd name="connsiteX2" fmla="*/ 0 w 1998980"/>
              <a:gd name="connsiteY2" fmla="*/ 807720 h 1117600"/>
              <a:gd name="connsiteX3" fmla="*/ 937260 w 1998980"/>
              <a:gd name="connsiteY3" fmla="*/ 0 h 1117600"/>
              <a:gd name="connsiteX4" fmla="*/ 1998980 w 1998980"/>
              <a:gd name="connsiteY4" fmla="*/ 309880 h 1117600"/>
              <a:gd name="connsiteX5" fmla="*/ 1623695 w 1998980"/>
              <a:gd name="connsiteY5" fmla="*/ 645160 h 1117600"/>
              <a:gd name="connsiteX0" fmla="*/ 1233170 w 1998980"/>
              <a:gd name="connsiteY0" fmla="*/ 976630 h 1117600"/>
              <a:gd name="connsiteX1" fmla="*/ 1071880 w 1998980"/>
              <a:gd name="connsiteY1" fmla="*/ 1117600 h 1117600"/>
              <a:gd name="connsiteX2" fmla="*/ 0 w 1998980"/>
              <a:gd name="connsiteY2" fmla="*/ 807720 h 1117600"/>
              <a:gd name="connsiteX3" fmla="*/ 937260 w 1998980"/>
              <a:gd name="connsiteY3" fmla="*/ 0 h 1117600"/>
              <a:gd name="connsiteX4" fmla="*/ 1998980 w 1998980"/>
              <a:gd name="connsiteY4" fmla="*/ 309880 h 1117600"/>
              <a:gd name="connsiteX5" fmla="*/ 1621790 w 1998980"/>
              <a:gd name="connsiteY5" fmla="*/ 643255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8980" h="1117600">
                <a:moveTo>
                  <a:pt x="1233170" y="976630"/>
                </a:moveTo>
                <a:lnTo>
                  <a:pt x="1071880" y="1117600"/>
                </a:lnTo>
                <a:lnTo>
                  <a:pt x="0" y="807720"/>
                </a:lnTo>
                <a:lnTo>
                  <a:pt x="937260" y="0"/>
                </a:lnTo>
                <a:lnTo>
                  <a:pt x="1998980" y="309880"/>
                </a:lnTo>
                <a:lnTo>
                  <a:pt x="1621790" y="643255"/>
                </a:lnTo>
              </a:path>
            </a:pathLst>
          </a:custGeom>
          <a:noFill/>
          <a:ln w="57150" cap="rnd">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51703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Uma imagem contendo cama&#10;&#10;Descrição gerada automaticamente">
            <a:extLst>
              <a:ext uri="{FF2B5EF4-FFF2-40B4-BE49-F238E27FC236}">
                <a16:creationId xmlns:a16="http://schemas.microsoft.com/office/drawing/2014/main" id="{D1DED089-BCCB-4B29-942E-1FFDB012DC0E}"/>
              </a:ext>
            </a:extLst>
          </p:cNvPr>
          <p:cNvPicPr>
            <a:picLocks noChangeAspect="1"/>
          </p:cNvPicPr>
          <p:nvPr/>
        </p:nvPicPr>
        <p:blipFill>
          <a:blip r:embed="rId2"/>
          <a:stretch>
            <a:fillRect/>
          </a:stretch>
        </p:blipFill>
        <p:spPr>
          <a:xfrm>
            <a:off x="0" y="1894742"/>
            <a:ext cx="9144000" cy="2449651"/>
          </a:xfrm>
          <a:prstGeom prst="rect">
            <a:avLst/>
          </a:prstGeom>
        </p:spPr>
      </p:pic>
      <p:cxnSp>
        <p:nvCxnSpPr>
          <p:cNvPr id="10" name="Conector: Angulado 9">
            <a:extLst>
              <a:ext uri="{FF2B5EF4-FFF2-40B4-BE49-F238E27FC236}">
                <a16:creationId xmlns:a16="http://schemas.microsoft.com/office/drawing/2014/main" id="{95B60C37-6B5F-441C-80A1-B4C4D2CC5F19}"/>
              </a:ext>
            </a:extLst>
          </p:cNvPr>
          <p:cNvCxnSpPr>
            <a:cxnSpLocks/>
            <a:endCxn id="14" idx="3"/>
          </p:cNvCxnSpPr>
          <p:nvPr/>
        </p:nvCxnSpPr>
        <p:spPr>
          <a:xfrm rot="5400000">
            <a:off x="3191748" y="4049487"/>
            <a:ext cx="237181" cy="210496"/>
          </a:xfrm>
          <a:prstGeom prst="bentConnector2">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sp>
        <p:nvSpPr>
          <p:cNvPr id="11" name="CaixaDeTexto 10">
            <a:extLst>
              <a:ext uri="{FF2B5EF4-FFF2-40B4-BE49-F238E27FC236}">
                <a16:creationId xmlns:a16="http://schemas.microsoft.com/office/drawing/2014/main" id="{A09D4626-C061-4486-807A-621630160AD8}"/>
              </a:ext>
            </a:extLst>
          </p:cNvPr>
          <p:cNvSpPr txBox="1"/>
          <p:nvPr/>
        </p:nvSpPr>
        <p:spPr>
          <a:xfrm>
            <a:off x="287213" y="2249189"/>
            <a:ext cx="1368671" cy="261610"/>
          </a:xfrm>
          <a:prstGeom prst="rect">
            <a:avLst/>
          </a:prstGeom>
          <a:noFill/>
        </p:spPr>
        <p:txBody>
          <a:bodyPr wrap="square" rtlCol="0">
            <a:spAutoFit/>
          </a:bodyPr>
          <a:lstStyle/>
          <a:p>
            <a:pPr algn="r">
              <a:spcAft>
                <a:spcPts val="600"/>
              </a:spcAft>
            </a:pPr>
            <a:r>
              <a:rPr lang="pt-BR" sz="1100" dirty="0">
                <a:solidFill>
                  <a:schemeClr val="bg1">
                    <a:lumMod val="50000"/>
                  </a:schemeClr>
                </a:solidFill>
              </a:rPr>
              <a:t>DAKISOLATIE</a:t>
            </a:r>
            <a:endParaRPr lang="en-GB" sz="1100" dirty="0">
              <a:solidFill>
                <a:schemeClr val="bg1">
                  <a:lumMod val="50000"/>
                </a:schemeClr>
              </a:solidFill>
            </a:endParaRPr>
          </a:p>
        </p:txBody>
      </p:sp>
      <p:sp>
        <p:nvSpPr>
          <p:cNvPr id="13" name="CaixaDeTexto 12">
            <a:extLst>
              <a:ext uri="{FF2B5EF4-FFF2-40B4-BE49-F238E27FC236}">
                <a16:creationId xmlns:a16="http://schemas.microsoft.com/office/drawing/2014/main" id="{71BBD73A-CF9C-4821-8697-BE64F84592BA}"/>
              </a:ext>
            </a:extLst>
          </p:cNvPr>
          <p:cNvSpPr txBox="1"/>
          <p:nvPr/>
        </p:nvSpPr>
        <p:spPr>
          <a:xfrm>
            <a:off x="287212" y="3817057"/>
            <a:ext cx="1215687" cy="261610"/>
          </a:xfrm>
          <a:prstGeom prst="rect">
            <a:avLst/>
          </a:prstGeom>
          <a:noFill/>
        </p:spPr>
        <p:txBody>
          <a:bodyPr wrap="square" rtlCol="0">
            <a:spAutoFit/>
          </a:bodyPr>
          <a:lstStyle/>
          <a:p>
            <a:pPr algn="r">
              <a:spcAft>
                <a:spcPts val="600"/>
              </a:spcAft>
            </a:pPr>
            <a:r>
              <a:rPr lang="pt-BR" sz="1100" dirty="0">
                <a:solidFill>
                  <a:schemeClr val="bg1">
                    <a:lumMod val="50000"/>
                  </a:schemeClr>
                </a:solidFill>
              </a:rPr>
              <a:t>DAKPANELEN</a:t>
            </a:r>
            <a:endParaRPr lang="en-GB" sz="1100" dirty="0">
              <a:solidFill>
                <a:schemeClr val="bg1">
                  <a:lumMod val="50000"/>
                </a:schemeClr>
              </a:solidFill>
            </a:endParaRPr>
          </a:p>
        </p:txBody>
      </p:sp>
      <p:sp>
        <p:nvSpPr>
          <p:cNvPr id="14" name="CaixaDeTexto 13">
            <a:extLst>
              <a:ext uri="{FF2B5EF4-FFF2-40B4-BE49-F238E27FC236}">
                <a16:creationId xmlns:a16="http://schemas.microsoft.com/office/drawing/2014/main" id="{F79E8EE6-5C87-44EC-8681-23D6E6B95B26}"/>
              </a:ext>
            </a:extLst>
          </p:cNvPr>
          <p:cNvSpPr txBox="1"/>
          <p:nvPr/>
        </p:nvSpPr>
        <p:spPr>
          <a:xfrm>
            <a:off x="1988820" y="4142521"/>
            <a:ext cx="1216270" cy="261610"/>
          </a:xfrm>
          <a:prstGeom prst="rect">
            <a:avLst/>
          </a:prstGeom>
          <a:noFill/>
        </p:spPr>
        <p:txBody>
          <a:bodyPr wrap="square" rtlCol="0">
            <a:spAutoFit/>
          </a:bodyPr>
          <a:lstStyle/>
          <a:p>
            <a:pPr algn="r">
              <a:spcAft>
                <a:spcPts val="600"/>
              </a:spcAft>
            </a:pPr>
            <a:r>
              <a:rPr lang="pt-BR" sz="1100" dirty="0">
                <a:solidFill>
                  <a:schemeClr val="bg1">
                    <a:lumMod val="50000"/>
                  </a:schemeClr>
                </a:solidFill>
              </a:rPr>
              <a:t>DAKBALKEN</a:t>
            </a:r>
            <a:endParaRPr lang="en-GB" sz="1100" dirty="0">
              <a:solidFill>
                <a:schemeClr val="bg1">
                  <a:lumMod val="50000"/>
                </a:schemeClr>
              </a:solidFill>
            </a:endParaRPr>
          </a:p>
        </p:txBody>
      </p:sp>
      <p:cxnSp>
        <p:nvCxnSpPr>
          <p:cNvPr id="16" name="Conector: Angulado 15">
            <a:extLst>
              <a:ext uri="{FF2B5EF4-FFF2-40B4-BE49-F238E27FC236}">
                <a16:creationId xmlns:a16="http://schemas.microsoft.com/office/drawing/2014/main" id="{43E8901C-5946-4EA7-A8CC-6F41AB4AEB2E}"/>
              </a:ext>
            </a:extLst>
          </p:cNvPr>
          <p:cNvCxnSpPr>
            <a:cxnSpLocks/>
            <a:endCxn id="11" idx="3"/>
          </p:cNvCxnSpPr>
          <p:nvPr/>
        </p:nvCxnSpPr>
        <p:spPr>
          <a:xfrm rot="16200000" flipV="1">
            <a:off x="1602360" y="2433518"/>
            <a:ext cx="348550" cy="241502"/>
          </a:xfrm>
          <a:prstGeom prst="bentConnector2">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cxnSp>
        <p:nvCxnSpPr>
          <p:cNvPr id="23" name="Conector: Angulado 22">
            <a:extLst>
              <a:ext uri="{FF2B5EF4-FFF2-40B4-BE49-F238E27FC236}">
                <a16:creationId xmlns:a16="http://schemas.microsoft.com/office/drawing/2014/main" id="{6EB03080-A74D-4E26-BB29-555ACD7D0C19}"/>
              </a:ext>
            </a:extLst>
          </p:cNvPr>
          <p:cNvCxnSpPr>
            <a:cxnSpLocks/>
            <a:stCxn id="13" idx="3"/>
          </p:cNvCxnSpPr>
          <p:nvPr/>
        </p:nvCxnSpPr>
        <p:spPr>
          <a:xfrm flipV="1">
            <a:off x="1502899" y="3711154"/>
            <a:ext cx="152986" cy="236708"/>
          </a:xfrm>
          <a:prstGeom prst="bentConnector2">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DAKSOKKEL INSTALLATIE</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6</a:t>
            </a:fld>
            <a:r>
              <a:rPr lang="en-US"/>
              <a:t> |</a:t>
            </a:r>
            <a:endParaRPr lang="fr-FR" dirty="0"/>
          </a:p>
        </p:txBody>
      </p:sp>
      <p:sp>
        <p:nvSpPr>
          <p:cNvPr id="12" name="CaixaDeTexto 11">
            <a:extLst>
              <a:ext uri="{FF2B5EF4-FFF2-40B4-BE49-F238E27FC236}">
                <a16:creationId xmlns:a16="http://schemas.microsoft.com/office/drawing/2014/main" id="{8E798CB7-8287-4097-8851-8D3BEA0867FE}"/>
              </a:ext>
            </a:extLst>
          </p:cNvPr>
          <p:cNvSpPr txBox="1"/>
          <p:nvPr/>
        </p:nvSpPr>
        <p:spPr>
          <a:xfrm>
            <a:off x="147710" y="789366"/>
            <a:ext cx="7492610" cy="815608"/>
          </a:xfrm>
          <a:prstGeom prst="rect">
            <a:avLst/>
          </a:prstGeom>
          <a:noFill/>
        </p:spPr>
        <p:txBody>
          <a:bodyPr wrap="square" rtlCol="0">
            <a:spAutoFit/>
          </a:bodyPr>
          <a:lstStyle/>
          <a:p>
            <a:pPr>
              <a:spcAft>
                <a:spcPts val="600"/>
              </a:spcAft>
            </a:pPr>
            <a:r>
              <a:rPr lang="nl-NL" sz="1400" dirty="0">
                <a:solidFill>
                  <a:schemeClr val="bg1">
                    <a:lumMod val="50000"/>
                  </a:schemeClr>
                </a:solidFill>
              </a:rPr>
              <a:t>De basis van de daksokkel moet op de dakbalken rusten.</a:t>
            </a:r>
          </a:p>
          <a:p>
            <a:pPr>
              <a:spcAft>
                <a:spcPts val="600"/>
              </a:spcAft>
            </a:pPr>
            <a:r>
              <a:rPr lang="nl-NL" sz="1400" dirty="0">
                <a:solidFill>
                  <a:schemeClr val="bg1">
                    <a:lumMod val="50000"/>
                  </a:schemeClr>
                </a:solidFill>
              </a:rPr>
              <a:t>Het gehele oppervlak van de daksokkel moet in contact zijn met de balken (geen onderbroken contact).</a:t>
            </a:r>
          </a:p>
        </p:txBody>
      </p:sp>
    </p:spTree>
    <p:extLst>
      <p:ext uri="{BB962C8B-B14F-4D97-AF65-F5344CB8AC3E}">
        <p14:creationId xmlns:p14="http://schemas.microsoft.com/office/powerpoint/2010/main" val="3244337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LUCHTKANALEN INSTALLATIE</a:t>
            </a: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60</a:t>
            </a:fld>
            <a:r>
              <a:rPr lang="en-US"/>
              <a:t> |</a:t>
            </a:r>
            <a:endParaRPr lang="fr-FR" dirty="0"/>
          </a:p>
        </p:txBody>
      </p:sp>
      <p:grpSp>
        <p:nvGrpSpPr>
          <p:cNvPr id="11" name="Agrupar 10">
            <a:extLst>
              <a:ext uri="{FF2B5EF4-FFF2-40B4-BE49-F238E27FC236}">
                <a16:creationId xmlns:a16="http://schemas.microsoft.com/office/drawing/2014/main" id="{43F36B20-3488-476F-B208-66223AEE3E86}"/>
              </a:ext>
            </a:extLst>
          </p:cNvPr>
          <p:cNvGrpSpPr/>
          <p:nvPr/>
        </p:nvGrpSpPr>
        <p:grpSpPr>
          <a:xfrm>
            <a:off x="179521" y="1256005"/>
            <a:ext cx="2447778" cy="2846933"/>
            <a:chOff x="274320" y="1256005"/>
            <a:chExt cx="2447778" cy="2846933"/>
          </a:xfrm>
        </p:grpSpPr>
        <p:sp>
          <p:nvSpPr>
            <p:cNvPr id="10" name="CaixaDeTexto 9">
              <a:extLst>
                <a:ext uri="{FF2B5EF4-FFF2-40B4-BE49-F238E27FC236}">
                  <a16:creationId xmlns:a16="http://schemas.microsoft.com/office/drawing/2014/main" id="{1EC3C266-15B6-4976-9204-A96E47CF13A1}"/>
                </a:ext>
              </a:extLst>
            </p:cNvPr>
            <p:cNvSpPr txBox="1"/>
            <p:nvPr/>
          </p:nvSpPr>
          <p:spPr>
            <a:xfrm>
              <a:off x="274320" y="1256005"/>
              <a:ext cx="2447778" cy="2846933"/>
            </a:xfrm>
            <a:prstGeom prst="rect">
              <a:avLst/>
            </a:prstGeom>
            <a:noFill/>
          </p:spPr>
          <p:txBody>
            <a:bodyPr wrap="square" rtlCol="0">
              <a:spAutoFit/>
            </a:bodyPr>
            <a:lstStyle/>
            <a:p>
              <a:pPr algn="ctr">
                <a:spcAft>
                  <a:spcPts val="600"/>
                </a:spcAft>
              </a:pPr>
              <a:r>
                <a:rPr lang="nl-NL" sz="1400" dirty="0">
                  <a:solidFill>
                    <a:schemeClr val="bg1">
                      <a:lumMod val="50000"/>
                    </a:schemeClr>
                  </a:solidFill>
                </a:rPr>
                <a:t>Installeer de luchtkanalen op de aanvoer- en retourpoorten van de daksokkel.</a:t>
              </a: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r>
                <a:rPr lang="nl-NL" sz="1400" dirty="0">
                  <a:solidFill>
                    <a:schemeClr val="accent1"/>
                  </a:solidFill>
                </a:rPr>
                <a:t>Zorg ervoor dat u de leidingen op de DAKSOKKEL installeert, niet op de plafondbalken.</a:t>
              </a:r>
              <a:endParaRPr lang="en-GB" sz="1400" dirty="0">
                <a:solidFill>
                  <a:schemeClr val="accent1"/>
                </a:solidFill>
              </a:endParaRPr>
            </a:p>
          </p:txBody>
        </p:sp>
        <p:pic>
          <p:nvPicPr>
            <p:cNvPr id="12" name="Gráfico 11" descr="Aviso com preenchimento sólido">
              <a:extLst>
                <a:ext uri="{FF2B5EF4-FFF2-40B4-BE49-F238E27FC236}">
                  <a16:creationId xmlns:a16="http://schemas.microsoft.com/office/drawing/2014/main" id="{F65B1601-C215-4E87-BC9A-E57E0CFBF6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47879" y="2632550"/>
              <a:ext cx="500660" cy="500660"/>
            </a:xfrm>
            <a:prstGeom prst="rect">
              <a:avLst/>
            </a:prstGeom>
          </p:spPr>
        </p:pic>
      </p:grpSp>
      <p:pic>
        <p:nvPicPr>
          <p:cNvPr id="6" name="Imagem 5" descr="Diagrama&#10;&#10;Descrição gerada automaticamente">
            <a:extLst>
              <a:ext uri="{FF2B5EF4-FFF2-40B4-BE49-F238E27FC236}">
                <a16:creationId xmlns:a16="http://schemas.microsoft.com/office/drawing/2014/main" id="{11278BF2-06CC-4B78-8649-E1D27CB84532}"/>
              </a:ext>
            </a:extLst>
          </p:cNvPr>
          <p:cNvPicPr>
            <a:picLocks noChangeAspect="1"/>
          </p:cNvPicPr>
          <p:nvPr/>
        </p:nvPicPr>
        <p:blipFill>
          <a:blip r:embed="rId5"/>
          <a:stretch>
            <a:fillRect/>
          </a:stretch>
        </p:blipFill>
        <p:spPr>
          <a:xfrm>
            <a:off x="3360971" y="715447"/>
            <a:ext cx="5094018" cy="4334546"/>
          </a:xfrm>
          <a:prstGeom prst="rect">
            <a:avLst/>
          </a:prstGeom>
          <a:ln w="12700">
            <a:solidFill>
              <a:srgbClr val="B50130"/>
            </a:solidFill>
          </a:ln>
        </p:spPr>
      </p:pic>
      <p:sp>
        <p:nvSpPr>
          <p:cNvPr id="17" name="CaixaDeTexto 16">
            <a:extLst>
              <a:ext uri="{FF2B5EF4-FFF2-40B4-BE49-F238E27FC236}">
                <a16:creationId xmlns:a16="http://schemas.microsoft.com/office/drawing/2014/main" id="{627B40B0-61C8-4320-87FE-0FE0CB457D78}"/>
              </a:ext>
            </a:extLst>
          </p:cNvPr>
          <p:cNvSpPr txBox="1"/>
          <p:nvPr/>
        </p:nvSpPr>
        <p:spPr>
          <a:xfrm>
            <a:off x="3963572" y="3877695"/>
            <a:ext cx="1216856" cy="523220"/>
          </a:xfrm>
          <a:prstGeom prst="rect">
            <a:avLst/>
          </a:prstGeom>
          <a:noFill/>
        </p:spPr>
        <p:txBody>
          <a:bodyPr wrap="square" rtlCol="0">
            <a:spAutoFit/>
          </a:bodyPr>
          <a:lstStyle/>
          <a:p>
            <a:pPr algn="r"/>
            <a:r>
              <a:rPr lang="pt-BR" sz="1400" dirty="0">
                <a:solidFill>
                  <a:srgbClr val="B50130"/>
                </a:solidFill>
              </a:rPr>
              <a:t>AANVOER KANAAL</a:t>
            </a:r>
            <a:endParaRPr lang="en-GB" sz="1400" dirty="0">
              <a:solidFill>
                <a:srgbClr val="B50130"/>
              </a:solidFill>
            </a:endParaRPr>
          </a:p>
        </p:txBody>
      </p:sp>
    </p:spTree>
    <p:extLst>
      <p:ext uri="{BB962C8B-B14F-4D97-AF65-F5344CB8AC3E}">
        <p14:creationId xmlns:p14="http://schemas.microsoft.com/office/powerpoint/2010/main" val="336008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descr="Uma imagem contendo Gráfico&#10;&#10;Descrição gerada automaticamente">
            <a:extLst>
              <a:ext uri="{FF2B5EF4-FFF2-40B4-BE49-F238E27FC236}">
                <a16:creationId xmlns:a16="http://schemas.microsoft.com/office/drawing/2014/main" id="{BCEB4449-0D52-42B0-B262-D619C7EFF5FA}"/>
              </a:ext>
            </a:extLst>
          </p:cNvPr>
          <p:cNvPicPr>
            <a:picLocks noChangeAspect="1"/>
          </p:cNvPicPr>
          <p:nvPr/>
        </p:nvPicPr>
        <p:blipFill rotWithShape="1">
          <a:blip r:embed="rId3"/>
          <a:srcRect l="14842" t="35252" r="26792" b="24820"/>
          <a:stretch/>
        </p:blipFill>
        <p:spPr>
          <a:xfrm>
            <a:off x="6132359" y="1382095"/>
            <a:ext cx="2832118" cy="2977981"/>
          </a:xfrm>
          <a:prstGeom prst="rect">
            <a:avLst/>
          </a:prstGeom>
          <a:ln w="12700">
            <a:solidFill>
              <a:srgbClr val="B50130"/>
            </a:solid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LUCHTKANALEN INSTALLATIE </a:t>
            </a: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61</a:t>
            </a:fld>
            <a:r>
              <a:rPr lang="en-US"/>
              <a:t> |</a:t>
            </a:r>
            <a:endParaRPr lang="fr-FR" dirty="0"/>
          </a:p>
        </p:txBody>
      </p:sp>
      <p:grpSp>
        <p:nvGrpSpPr>
          <p:cNvPr id="11" name="Agrupar 10">
            <a:extLst>
              <a:ext uri="{FF2B5EF4-FFF2-40B4-BE49-F238E27FC236}">
                <a16:creationId xmlns:a16="http://schemas.microsoft.com/office/drawing/2014/main" id="{43F36B20-3488-476F-B208-66223AEE3E86}"/>
              </a:ext>
            </a:extLst>
          </p:cNvPr>
          <p:cNvGrpSpPr/>
          <p:nvPr/>
        </p:nvGrpSpPr>
        <p:grpSpPr>
          <a:xfrm>
            <a:off x="179521" y="1256005"/>
            <a:ext cx="2447778" cy="3431709"/>
            <a:chOff x="274320" y="1256005"/>
            <a:chExt cx="2447778" cy="3431709"/>
          </a:xfrm>
        </p:grpSpPr>
        <p:sp>
          <p:nvSpPr>
            <p:cNvPr id="10" name="CaixaDeTexto 9">
              <a:extLst>
                <a:ext uri="{FF2B5EF4-FFF2-40B4-BE49-F238E27FC236}">
                  <a16:creationId xmlns:a16="http://schemas.microsoft.com/office/drawing/2014/main" id="{1EC3C266-15B6-4976-9204-A96E47CF13A1}"/>
                </a:ext>
              </a:extLst>
            </p:cNvPr>
            <p:cNvSpPr txBox="1"/>
            <p:nvPr/>
          </p:nvSpPr>
          <p:spPr>
            <a:xfrm>
              <a:off x="274320" y="1256005"/>
              <a:ext cx="2447778" cy="3431709"/>
            </a:xfrm>
            <a:prstGeom prst="rect">
              <a:avLst/>
            </a:prstGeom>
            <a:noFill/>
          </p:spPr>
          <p:txBody>
            <a:bodyPr wrap="square" rtlCol="0">
              <a:spAutoFit/>
            </a:bodyPr>
            <a:lstStyle/>
            <a:p>
              <a:pPr algn="ctr">
                <a:spcAft>
                  <a:spcPts val="600"/>
                </a:spcAft>
              </a:pPr>
              <a:r>
                <a:rPr lang="nl-NL" sz="1400" dirty="0">
                  <a:solidFill>
                    <a:schemeClr val="bg1">
                      <a:lumMod val="50000"/>
                    </a:schemeClr>
                  </a:solidFill>
                </a:rPr>
                <a:t>Installeer de luchtkanalen op de aanvoer- en retourpoorten van de dakopstand.</a:t>
              </a: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r>
                <a:rPr lang="nl-NL" sz="1400" dirty="0">
                  <a:solidFill>
                    <a:srgbClr val="B50130"/>
                  </a:solidFill>
                </a:rPr>
                <a:t>Zorg ervoor dat u de leidingen op de DAKSOKKEL installeert, niet op de plafondbalken.</a:t>
              </a:r>
            </a:p>
            <a:p>
              <a:pPr algn="ctr">
                <a:spcAft>
                  <a:spcPts val="600"/>
                </a:spcAft>
              </a:pPr>
              <a:endParaRPr lang="en-GB" sz="1400" dirty="0">
                <a:solidFill>
                  <a:srgbClr val="B50130"/>
                </a:solidFill>
              </a:endParaRPr>
            </a:p>
          </p:txBody>
        </p:sp>
        <p:pic>
          <p:nvPicPr>
            <p:cNvPr id="12" name="Gráfico 11" descr="Aviso com preenchimento sólido">
              <a:extLst>
                <a:ext uri="{FF2B5EF4-FFF2-40B4-BE49-F238E27FC236}">
                  <a16:creationId xmlns:a16="http://schemas.microsoft.com/office/drawing/2014/main" id="{F65B1601-C215-4E87-BC9A-E57E0CFBF6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7879" y="2632550"/>
              <a:ext cx="500660" cy="500660"/>
            </a:xfrm>
            <a:prstGeom prst="rect">
              <a:avLst/>
            </a:prstGeom>
          </p:spPr>
        </p:pic>
      </p:grpSp>
      <p:pic>
        <p:nvPicPr>
          <p:cNvPr id="5" name="Imagem 4" descr="Uma imagem contendo Gráfico&#10;&#10;Descrição gerada automaticamente">
            <a:extLst>
              <a:ext uri="{FF2B5EF4-FFF2-40B4-BE49-F238E27FC236}">
                <a16:creationId xmlns:a16="http://schemas.microsoft.com/office/drawing/2014/main" id="{6B1F5A31-1D1A-4013-9C71-2ED91D7EA3C7}"/>
              </a:ext>
            </a:extLst>
          </p:cNvPr>
          <p:cNvPicPr>
            <a:picLocks noChangeAspect="1"/>
          </p:cNvPicPr>
          <p:nvPr/>
        </p:nvPicPr>
        <p:blipFill>
          <a:blip r:embed="rId3"/>
          <a:stretch>
            <a:fillRect/>
          </a:stretch>
        </p:blipFill>
        <p:spPr>
          <a:xfrm>
            <a:off x="2970513" y="715446"/>
            <a:ext cx="2818631" cy="4332397"/>
          </a:xfrm>
          <a:prstGeom prst="rect">
            <a:avLst/>
          </a:prstGeom>
          <a:ln w="12700">
            <a:solidFill>
              <a:srgbClr val="B50130"/>
            </a:solidFill>
          </a:ln>
        </p:spPr>
      </p:pic>
      <p:sp>
        <p:nvSpPr>
          <p:cNvPr id="16" name="CaixaDeTexto 15">
            <a:extLst>
              <a:ext uri="{FF2B5EF4-FFF2-40B4-BE49-F238E27FC236}">
                <a16:creationId xmlns:a16="http://schemas.microsoft.com/office/drawing/2014/main" id="{58FE00A9-B37B-4642-BCCF-E42EAAF26DFF}"/>
              </a:ext>
            </a:extLst>
          </p:cNvPr>
          <p:cNvSpPr txBox="1"/>
          <p:nvPr/>
        </p:nvSpPr>
        <p:spPr>
          <a:xfrm>
            <a:off x="4278979" y="4416446"/>
            <a:ext cx="1216856" cy="523220"/>
          </a:xfrm>
          <a:prstGeom prst="rect">
            <a:avLst/>
          </a:prstGeom>
          <a:noFill/>
        </p:spPr>
        <p:txBody>
          <a:bodyPr wrap="square" rtlCol="0">
            <a:spAutoFit/>
          </a:bodyPr>
          <a:lstStyle/>
          <a:p>
            <a:r>
              <a:rPr lang="pt-BR" sz="1400" dirty="0">
                <a:solidFill>
                  <a:srgbClr val="B50130"/>
                </a:solidFill>
              </a:rPr>
              <a:t>RETOUR KANAAL</a:t>
            </a:r>
            <a:endParaRPr lang="en-GB" sz="1400" dirty="0">
              <a:solidFill>
                <a:srgbClr val="B50130"/>
              </a:solidFill>
            </a:endParaRPr>
          </a:p>
        </p:txBody>
      </p:sp>
      <p:sp>
        <p:nvSpPr>
          <p:cNvPr id="7" name="Forma Livre: Forma 6">
            <a:extLst>
              <a:ext uri="{FF2B5EF4-FFF2-40B4-BE49-F238E27FC236}">
                <a16:creationId xmlns:a16="http://schemas.microsoft.com/office/drawing/2014/main" id="{F77BE457-ECF0-4DF7-A98E-94A538FAE1D3}"/>
              </a:ext>
            </a:extLst>
          </p:cNvPr>
          <p:cNvSpPr/>
          <p:nvPr/>
        </p:nvSpPr>
        <p:spPr>
          <a:xfrm>
            <a:off x="6560820" y="1772920"/>
            <a:ext cx="1102360" cy="1562100"/>
          </a:xfrm>
          <a:custGeom>
            <a:avLst/>
            <a:gdLst>
              <a:gd name="connsiteX0" fmla="*/ 116840 w 1102360"/>
              <a:gd name="connsiteY0" fmla="*/ 424180 h 1564640"/>
              <a:gd name="connsiteX1" fmla="*/ 0 w 1102360"/>
              <a:gd name="connsiteY1" fmla="*/ 101600 h 1564640"/>
              <a:gd name="connsiteX2" fmla="*/ 533400 w 1102360"/>
              <a:gd name="connsiteY2" fmla="*/ 0 h 1564640"/>
              <a:gd name="connsiteX3" fmla="*/ 1102360 w 1102360"/>
              <a:gd name="connsiteY3" fmla="*/ 1503680 h 1564640"/>
              <a:gd name="connsiteX4" fmla="*/ 800100 w 1102360"/>
              <a:gd name="connsiteY4" fmla="*/ 1564640 h 1564640"/>
              <a:gd name="connsiteX0" fmla="*/ 111760 w 1102360"/>
              <a:gd name="connsiteY0" fmla="*/ 411480 h 1564640"/>
              <a:gd name="connsiteX1" fmla="*/ 0 w 1102360"/>
              <a:gd name="connsiteY1" fmla="*/ 101600 h 1564640"/>
              <a:gd name="connsiteX2" fmla="*/ 533400 w 1102360"/>
              <a:gd name="connsiteY2" fmla="*/ 0 h 1564640"/>
              <a:gd name="connsiteX3" fmla="*/ 1102360 w 1102360"/>
              <a:gd name="connsiteY3" fmla="*/ 1503680 h 1564640"/>
              <a:gd name="connsiteX4" fmla="*/ 800100 w 1102360"/>
              <a:gd name="connsiteY4" fmla="*/ 1564640 h 1564640"/>
              <a:gd name="connsiteX0" fmla="*/ 109220 w 1102360"/>
              <a:gd name="connsiteY0" fmla="*/ 398780 h 1564640"/>
              <a:gd name="connsiteX1" fmla="*/ 0 w 1102360"/>
              <a:gd name="connsiteY1" fmla="*/ 101600 h 1564640"/>
              <a:gd name="connsiteX2" fmla="*/ 533400 w 1102360"/>
              <a:gd name="connsiteY2" fmla="*/ 0 h 1564640"/>
              <a:gd name="connsiteX3" fmla="*/ 1102360 w 1102360"/>
              <a:gd name="connsiteY3" fmla="*/ 1503680 h 1564640"/>
              <a:gd name="connsiteX4" fmla="*/ 800100 w 1102360"/>
              <a:gd name="connsiteY4" fmla="*/ 1564640 h 1564640"/>
              <a:gd name="connsiteX0" fmla="*/ 109220 w 1102360"/>
              <a:gd name="connsiteY0" fmla="*/ 398780 h 1562100"/>
              <a:gd name="connsiteX1" fmla="*/ 0 w 1102360"/>
              <a:gd name="connsiteY1" fmla="*/ 101600 h 1562100"/>
              <a:gd name="connsiteX2" fmla="*/ 533400 w 1102360"/>
              <a:gd name="connsiteY2" fmla="*/ 0 h 1562100"/>
              <a:gd name="connsiteX3" fmla="*/ 1102360 w 1102360"/>
              <a:gd name="connsiteY3" fmla="*/ 1503680 h 1562100"/>
              <a:gd name="connsiteX4" fmla="*/ 810260 w 1102360"/>
              <a:gd name="connsiteY4" fmla="*/ 156210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60" h="1562100">
                <a:moveTo>
                  <a:pt x="109220" y="398780"/>
                </a:moveTo>
                <a:lnTo>
                  <a:pt x="0" y="101600"/>
                </a:lnTo>
                <a:lnTo>
                  <a:pt x="533400" y="0"/>
                </a:lnTo>
                <a:lnTo>
                  <a:pt x="1102360" y="1503680"/>
                </a:lnTo>
                <a:lnTo>
                  <a:pt x="810260" y="1562100"/>
                </a:lnTo>
              </a:path>
            </a:pathLst>
          </a:custGeom>
          <a:noFill/>
          <a:ln w="57150" cap="rnd">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tângulo 20">
            <a:extLst>
              <a:ext uri="{FF2B5EF4-FFF2-40B4-BE49-F238E27FC236}">
                <a16:creationId xmlns:a16="http://schemas.microsoft.com/office/drawing/2014/main" id="{A86693DF-48FE-4EB2-A9E3-8809BF80F349}"/>
              </a:ext>
            </a:extLst>
          </p:cNvPr>
          <p:cNvSpPr/>
          <p:nvPr/>
        </p:nvSpPr>
        <p:spPr>
          <a:xfrm>
            <a:off x="3406140" y="2247900"/>
            <a:ext cx="1638300" cy="1729740"/>
          </a:xfrm>
          <a:prstGeom prst="rect">
            <a:avLst/>
          </a:prstGeom>
          <a:noFill/>
          <a:ln w="1270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Espaço Reservado para Data 3">
            <a:extLst>
              <a:ext uri="{FF2B5EF4-FFF2-40B4-BE49-F238E27FC236}">
                <a16:creationId xmlns:a16="http://schemas.microsoft.com/office/drawing/2014/main" id="{64B09ABC-9670-4379-8944-813FE3C8E09E}"/>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Tree>
    <p:extLst>
      <p:ext uri="{BB962C8B-B14F-4D97-AF65-F5344CB8AC3E}">
        <p14:creationId xmlns:p14="http://schemas.microsoft.com/office/powerpoint/2010/main" val="78921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LUCHTKANALEN INSTALLATIE</a:t>
            </a: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62</a:t>
            </a:fld>
            <a:r>
              <a:rPr lang="en-US"/>
              <a:t> |</a:t>
            </a:r>
            <a:endParaRPr lang="fr-FR" dirty="0"/>
          </a:p>
        </p:txBody>
      </p:sp>
      <p:grpSp>
        <p:nvGrpSpPr>
          <p:cNvPr id="11" name="Agrupar 10">
            <a:extLst>
              <a:ext uri="{FF2B5EF4-FFF2-40B4-BE49-F238E27FC236}">
                <a16:creationId xmlns:a16="http://schemas.microsoft.com/office/drawing/2014/main" id="{43F36B20-3488-476F-B208-66223AEE3E86}"/>
              </a:ext>
            </a:extLst>
          </p:cNvPr>
          <p:cNvGrpSpPr/>
          <p:nvPr/>
        </p:nvGrpSpPr>
        <p:grpSpPr>
          <a:xfrm>
            <a:off x="179521" y="1256005"/>
            <a:ext cx="2447778" cy="3431709"/>
            <a:chOff x="274320" y="1256005"/>
            <a:chExt cx="2447778" cy="3431709"/>
          </a:xfrm>
        </p:grpSpPr>
        <p:sp>
          <p:nvSpPr>
            <p:cNvPr id="10" name="CaixaDeTexto 9">
              <a:extLst>
                <a:ext uri="{FF2B5EF4-FFF2-40B4-BE49-F238E27FC236}">
                  <a16:creationId xmlns:a16="http://schemas.microsoft.com/office/drawing/2014/main" id="{1EC3C266-15B6-4976-9204-A96E47CF13A1}"/>
                </a:ext>
              </a:extLst>
            </p:cNvPr>
            <p:cNvSpPr txBox="1"/>
            <p:nvPr/>
          </p:nvSpPr>
          <p:spPr>
            <a:xfrm>
              <a:off x="274320" y="1256005"/>
              <a:ext cx="2447778" cy="3431709"/>
            </a:xfrm>
            <a:prstGeom prst="rect">
              <a:avLst/>
            </a:prstGeom>
            <a:noFill/>
          </p:spPr>
          <p:txBody>
            <a:bodyPr wrap="square" rtlCol="0">
              <a:spAutoFit/>
            </a:bodyPr>
            <a:lstStyle/>
            <a:p>
              <a:pPr algn="ctr">
                <a:spcAft>
                  <a:spcPts val="600"/>
                </a:spcAft>
              </a:pPr>
              <a:r>
                <a:rPr lang="nl-NL" sz="1400" dirty="0">
                  <a:solidFill>
                    <a:schemeClr val="bg1">
                      <a:lumMod val="50000"/>
                    </a:schemeClr>
                  </a:solidFill>
                </a:rPr>
                <a:t>Installeer de luchtkanalen op de aanvoer- en retourpoorten van de daksokkel.</a:t>
              </a: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r>
                <a:rPr lang="nl-NL" sz="1400" dirty="0">
                  <a:solidFill>
                    <a:srgbClr val="B50130"/>
                  </a:solidFill>
                </a:rPr>
                <a:t>Zorg ervoor dat u de leidingen op de DAKSOKKEL installeert, niet op de balken van het plafond.</a:t>
              </a:r>
            </a:p>
            <a:p>
              <a:pPr algn="ctr">
                <a:spcAft>
                  <a:spcPts val="600"/>
                </a:spcAft>
              </a:pPr>
              <a:endParaRPr lang="en-GB" sz="1400" dirty="0">
                <a:solidFill>
                  <a:srgbClr val="B50130"/>
                </a:solidFill>
              </a:endParaRPr>
            </a:p>
          </p:txBody>
        </p:sp>
        <p:pic>
          <p:nvPicPr>
            <p:cNvPr id="12" name="Gráfico 11" descr="Aviso com preenchimento sólido">
              <a:extLst>
                <a:ext uri="{FF2B5EF4-FFF2-40B4-BE49-F238E27FC236}">
                  <a16:creationId xmlns:a16="http://schemas.microsoft.com/office/drawing/2014/main" id="{F65B1601-C215-4E87-BC9A-E57E0CFBF6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47879" y="2632550"/>
              <a:ext cx="500660" cy="500660"/>
            </a:xfrm>
            <a:prstGeom prst="rect">
              <a:avLst/>
            </a:prstGeom>
          </p:spPr>
        </p:pic>
      </p:grpSp>
      <p:pic>
        <p:nvPicPr>
          <p:cNvPr id="6" name="Imagem 5" descr="Texto&#10;&#10;Descrição gerada automaticamente">
            <a:extLst>
              <a:ext uri="{FF2B5EF4-FFF2-40B4-BE49-F238E27FC236}">
                <a16:creationId xmlns:a16="http://schemas.microsoft.com/office/drawing/2014/main" id="{7467D28F-0481-4FF0-AAA2-FC59E3140C39}"/>
              </a:ext>
            </a:extLst>
          </p:cNvPr>
          <p:cNvPicPr>
            <a:picLocks noChangeAspect="1"/>
          </p:cNvPicPr>
          <p:nvPr/>
        </p:nvPicPr>
        <p:blipFill rotWithShape="1">
          <a:blip r:embed="rId5"/>
          <a:srcRect t="3932" b="2226"/>
          <a:stretch/>
        </p:blipFill>
        <p:spPr>
          <a:xfrm>
            <a:off x="3987162" y="707043"/>
            <a:ext cx="3541398" cy="4352638"/>
          </a:xfrm>
          <a:prstGeom prst="rect">
            <a:avLst/>
          </a:prstGeom>
          <a:ln w="12700">
            <a:solidFill>
              <a:srgbClr val="B50130"/>
            </a:solidFill>
          </a:ln>
        </p:spPr>
      </p:pic>
      <p:sp>
        <p:nvSpPr>
          <p:cNvPr id="17" name="CaixaDeTexto 16">
            <a:extLst>
              <a:ext uri="{FF2B5EF4-FFF2-40B4-BE49-F238E27FC236}">
                <a16:creationId xmlns:a16="http://schemas.microsoft.com/office/drawing/2014/main" id="{93D6C2D7-4CA6-4DDF-B701-EC470D2C67BA}"/>
              </a:ext>
            </a:extLst>
          </p:cNvPr>
          <p:cNvSpPr txBox="1"/>
          <p:nvPr/>
        </p:nvSpPr>
        <p:spPr>
          <a:xfrm rot="4151564">
            <a:off x="4374620" y="3750369"/>
            <a:ext cx="1492192" cy="523220"/>
          </a:xfrm>
          <a:prstGeom prst="rect">
            <a:avLst/>
          </a:prstGeom>
          <a:noFill/>
        </p:spPr>
        <p:txBody>
          <a:bodyPr wrap="square" rtlCol="0">
            <a:spAutoFit/>
          </a:bodyPr>
          <a:lstStyle/>
          <a:p>
            <a:pPr algn="ctr"/>
            <a:r>
              <a:rPr lang="pt-BR" sz="1400" dirty="0">
                <a:solidFill>
                  <a:srgbClr val="FFC000"/>
                </a:solidFill>
                <a:effectLst/>
              </a:rPr>
              <a:t>RETOUR KANAAL</a:t>
            </a:r>
            <a:endParaRPr lang="en-GB" sz="1400" dirty="0">
              <a:solidFill>
                <a:srgbClr val="FFC000"/>
              </a:solidFill>
              <a:effectLst/>
            </a:endParaRPr>
          </a:p>
        </p:txBody>
      </p:sp>
      <p:sp>
        <p:nvSpPr>
          <p:cNvPr id="18" name="CaixaDeTexto 17">
            <a:extLst>
              <a:ext uri="{FF2B5EF4-FFF2-40B4-BE49-F238E27FC236}">
                <a16:creationId xmlns:a16="http://schemas.microsoft.com/office/drawing/2014/main" id="{D3A8C839-246B-409A-9D5E-D6F69F3E553D}"/>
              </a:ext>
            </a:extLst>
          </p:cNvPr>
          <p:cNvSpPr txBox="1"/>
          <p:nvPr/>
        </p:nvSpPr>
        <p:spPr>
          <a:xfrm rot="4155659">
            <a:off x="5822852" y="3590985"/>
            <a:ext cx="1216856" cy="523220"/>
          </a:xfrm>
          <a:prstGeom prst="rect">
            <a:avLst/>
          </a:prstGeom>
          <a:noFill/>
        </p:spPr>
        <p:txBody>
          <a:bodyPr wrap="square" rtlCol="0">
            <a:spAutoFit/>
          </a:bodyPr>
          <a:lstStyle/>
          <a:p>
            <a:pPr algn="ctr"/>
            <a:r>
              <a:rPr lang="pt-BR" sz="1400" dirty="0">
                <a:solidFill>
                  <a:srgbClr val="FFC000"/>
                </a:solidFill>
              </a:rPr>
              <a:t>AANVOER KANAAL</a:t>
            </a:r>
            <a:endParaRPr lang="en-GB" sz="1400" dirty="0">
              <a:solidFill>
                <a:srgbClr val="FFC000"/>
              </a:solidFill>
              <a:effectLst/>
            </a:endParaRPr>
          </a:p>
        </p:txBody>
      </p:sp>
    </p:spTree>
    <p:extLst>
      <p:ext uri="{BB962C8B-B14F-4D97-AF65-F5344CB8AC3E}">
        <p14:creationId xmlns:p14="http://schemas.microsoft.com/office/powerpoint/2010/main" val="833612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iagrama, Desenho técnico&#10;&#10;Descrição gerada automaticamente">
            <a:extLst>
              <a:ext uri="{FF2B5EF4-FFF2-40B4-BE49-F238E27FC236}">
                <a16:creationId xmlns:a16="http://schemas.microsoft.com/office/drawing/2014/main" id="{4FBE858F-8AAD-4824-AC0B-EDCDD5BE165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927787" y="826161"/>
            <a:ext cx="7216212" cy="3965272"/>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LUCHTKANALEN INSTALLATIE</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63</a:t>
            </a:fld>
            <a:r>
              <a:rPr lang="en-US"/>
              <a:t> |</a:t>
            </a:r>
            <a:endParaRPr lang="fr-FR" dirty="0"/>
          </a:p>
        </p:txBody>
      </p:sp>
      <p:sp>
        <p:nvSpPr>
          <p:cNvPr id="14" name="CaixaDeTexto 13">
            <a:extLst>
              <a:ext uri="{FF2B5EF4-FFF2-40B4-BE49-F238E27FC236}">
                <a16:creationId xmlns:a16="http://schemas.microsoft.com/office/drawing/2014/main" id="{423AFCEF-08EE-42E1-A4F7-C957826F1BA0}"/>
              </a:ext>
            </a:extLst>
          </p:cNvPr>
          <p:cNvSpPr txBox="1"/>
          <p:nvPr/>
        </p:nvSpPr>
        <p:spPr>
          <a:xfrm>
            <a:off x="274320" y="1256005"/>
            <a:ext cx="2447778" cy="2846933"/>
          </a:xfrm>
          <a:prstGeom prst="rect">
            <a:avLst/>
          </a:prstGeom>
          <a:noFill/>
        </p:spPr>
        <p:txBody>
          <a:bodyPr wrap="square" rtlCol="0">
            <a:spAutoFit/>
          </a:bodyPr>
          <a:lstStyle/>
          <a:p>
            <a:pPr algn="ctr">
              <a:spcAft>
                <a:spcPts val="600"/>
              </a:spcAft>
            </a:pPr>
            <a:r>
              <a:rPr lang="nl-NL" sz="1400" dirty="0">
                <a:solidFill>
                  <a:schemeClr val="bg1">
                    <a:lumMod val="50000"/>
                  </a:schemeClr>
                </a:solidFill>
              </a:rPr>
              <a:t>Installeer de luchtkanalen op de aanvoer- en retourpoorten van de daksokkel.</a:t>
            </a: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r>
              <a:rPr lang="nl-NL" sz="1400" dirty="0">
                <a:solidFill>
                  <a:schemeClr val="accent1"/>
                </a:solidFill>
              </a:rPr>
              <a:t>Zorg ervoor dat u de leidingen op de DAKSOKKEL installeert, niet op de plafondbalken.</a:t>
            </a:r>
            <a:endParaRPr lang="en-GB" sz="1400" dirty="0">
              <a:solidFill>
                <a:schemeClr val="accent1"/>
              </a:solidFill>
            </a:endParaRPr>
          </a:p>
        </p:txBody>
      </p:sp>
      <p:pic>
        <p:nvPicPr>
          <p:cNvPr id="11" name="Gráfico 10" descr="Aviso com preenchimento sólido">
            <a:extLst>
              <a:ext uri="{FF2B5EF4-FFF2-40B4-BE49-F238E27FC236}">
                <a16:creationId xmlns:a16="http://schemas.microsoft.com/office/drawing/2014/main" id="{23DE6DE2-DFD3-4430-BA9C-55EC633175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7879" y="2632550"/>
            <a:ext cx="500660" cy="500660"/>
          </a:xfrm>
          <a:prstGeom prst="rect">
            <a:avLst/>
          </a:prstGeom>
        </p:spPr>
      </p:pic>
      <p:sp>
        <p:nvSpPr>
          <p:cNvPr id="12" name="CaixaDeTexto 11">
            <a:extLst>
              <a:ext uri="{FF2B5EF4-FFF2-40B4-BE49-F238E27FC236}">
                <a16:creationId xmlns:a16="http://schemas.microsoft.com/office/drawing/2014/main" id="{8444B5CC-868C-4225-BB4E-7B82837E15C2}"/>
              </a:ext>
            </a:extLst>
          </p:cNvPr>
          <p:cNvSpPr txBox="1"/>
          <p:nvPr/>
        </p:nvSpPr>
        <p:spPr>
          <a:xfrm rot="20862087">
            <a:off x="6397127" y="3655032"/>
            <a:ext cx="1638171" cy="307777"/>
          </a:xfrm>
          <a:prstGeom prst="rect">
            <a:avLst/>
          </a:prstGeom>
          <a:noFill/>
        </p:spPr>
        <p:txBody>
          <a:bodyPr wrap="square" rtlCol="0">
            <a:spAutoFit/>
          </a:bodyPr>
          <a:lstStyle/>
          <a:p>
            <a:r>
              <a:rPr lang="pt-BR" sz="1400" dirty="0">
                <a:solidFill>
                  <a:srgbClr val="B50130"/>
                </a:solidFill>
              </a:rPr>
              <a:t>RETOUR KANALEN</a:t>
            </a:r>
            <a:endParaRPr lang="en-GB" sz="1400" dirty="0">
              <a:solidFill>
                <a:srgbClr val="B50130"/>
              </a:solidFill>
            </a:endParaRPr>
          </a:p>
        </p:txBody>
      </p:sp>
      <p:sp>
        <p:nvSpPr>
          <p:cNvPr id="13" name="CaixaDeTexto 12">
            <a:extLst>
              <a:ext uri="{FF2B5EF4-FFF2-40B4-BE49-F238E27FC236}">
                <a16:creationId xmlns:a16="http://schemas.microsoft.com/office/drawing/2014/main" id="{BB3AFC80-5275-4C1D-9B3A-2C1662C497BD}"/>
              </a:ext>
            </a:extLst>
          </p:cNvPr>
          <p:cNvSpPr txBox="1"/>
          <p:nvPr/>
        </p:nvSpPr>
        <p:spPr>
          <a:xfrm rot="20862087">
            <a:off x="3389411" y="4270070"/>
            <a:ext cx="1777679" cy="307777"/>
          </a:xfrm>
          <a:prstGeom prst="rect">
            <a:avLst/>
          </a:prstGeom>
          <a:noFill/>
        </p:spPr>
        <p:txBody>
          <a:bodyPr wrap="square" rtlCol="0">
            <a:spAutoFit/>
          </a:bodyPr>
          <a:lstStyle/>
          <a:p>
            <a:r>
              <a:rPr lang="pt-BR" sz="1400" dirty="0">
                <a:solidFill>
                  <a:srgbClr val="B50130"/>
                </a:solidFill>
              </a:rPr>
              <a:t>AANVOER KANALEN</a:t>
            </a:r>
            <a:endParaRPr lang="en-GB" sz="1400" dirty="0">
              <a:solidFill>
                <a:srgbClr val="B50130"/>
              </a:solidFill>
            </a:endParaRPr>
          </a:p>
        </p:txBody>
      </p:sp>
    </p:spTree>
    <p:extLst>
      <p:ext uri="{BB962C8B-B14F-4D97-AF65-F5344CB8AC3E}">
        <p14:creationId xmlns:p14="http://schemas.microsoft.com/office/powerpoint/2010/main" val="272533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43653" y="1334509"/>
            <a:ext cx="8636876" cy="1371600"/>
          </a:xfrm>
        </p:spPr>
        <p:txBody>
          <a:bodyPr/>
          <a:lstStyle/>
          <a:p>
            <a:pPr>
              <a:spcAft>
                <a:spcPts val="1800"/>
              </a:spcAft>
            </a:pPr>
            <a:br>
              <a:rPr lang="en-US" sz="1200" b="1" spc="300" dirty="0"/>
            </a:br>
            <a:br>
              <a:rPr lang="en-US" sz="1200" b="1" spc="300" dirty="0"/>
            </a:br>
            <a:br>
              <a:rPr lang="en-US" sz="1200" b="1" spc="300" dirty="0"/>
            </a:br>
            <a:br>
              <a:rPr lang="en-US" sz="1200" b="1" spc="300" dirty="0"/>
            </a:br>
            <a:r>
              <a:rPr lang="en-US" sz="4800" b="1" spc="300" dirty="0"/>
              <a:t>e-Baltic</a:t>
            </a:r>
            <a:br>
              <a:rPr lang="en-US" sz="4000" b="1" spc="300" dirty="0"/>
            </a:br>
            <a:r>
              <a:rPr lang="en-US" sz="2800" b="1" spc="300" dirty="0" err="1"/>
              <a:t>Opstart</a:t>
            </a:r>
            <a:endParaRPr lang="en-US" sz="1600" spc="300" dirty="0"/>
          </a:p>
        </p:txBody>
      </p:sp>
    </p:spTree>
    <p:extLst>
      <p:ext uri="{BB962C8B-B14F-4D97-AF65-F5344CB8AC3E}">
        <p14:creationId xmlns:p14="http://schemas.microsoft.com/office/powerpoint/2010/main" val="1441325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Diagrama, Desenho técnico&#10;&#10;Descrição gerada automaticamente">
            <a:extLst>
              <a:ext uri="{FF2B5EF4-FFF2-40B4-BE49-F238E27FC236}">
                <a16:creationId xmlns:a16="http://schemas.microsoft.com/office/drawing/2014/main" id="{8D320968-B1E9-4FCD-B7D0-4A80B495FAC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996418" y="1872062"/>
            <a:ext cx="6147582" cy="2861863"/>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OPSTART</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65</a:t>
            </a:fld>
            <a:r>
              <a:rPr lang="en-US"/>
              <a:t> |</a:t>
            </a:r>
            <a:endParaRPr lang="fr-FR" dirty="0"/>
          </a:p>
        </p:txBody>
      </p:sp>
      <p:sp>
        <p:nvSpPr>
          <p:cNvPr id="10" name="CaixaDeTexto 9">
            <a:extLst>
              <a:ext uri="{FF2B5EF4-FFF2-40B4-BE49-F238E27FC236}">
                <a16:creationId xmlns:a16="http://schemas.microsoft.com/office/drawing/2014/main" id="{1EC3C266-15B6-4976-9204-A96E47CF13A1}"/>
              </a:ext>
            </a:extLst>
          </p:cNvPr>
          <p:cNvSpPr txBox="1"/>
          <p:nvPr/>
        </p:nvSpPr>
        <p:spPr>
          <a:xfrm>
            <a:off x="112541" y="813838"/>
            <a:ext cx="3685736" cy="3339376"/>
          </a:xfrm>
          <a:prstGeom prst="rect">
            <a:avLst/>
          </a:prstGeom>
          <a:noFill/>
        </p:spPr>
        <p:txBody>
          <a:bodyPr wrap="square" rtlCol="0">
            <a:spAutoFit/>
          </a:bodyPr>
          <a:lstStyle/>
          <a:p>
            <a:pPr marL="285750" indent="-285750">
              <a:spcAft>
                <a:spcPts val="600"/>
              </a:spcAft>
              <a:buFont typeface="Wingdings" panose="05000000000000000000" pitchFamily="2" charset="2"/>
              <a:buChar char="Ø"/>
            </a:pPr>
            <a:r>
              <a:rPr lang="nl-NL" sz="1400" dirty="0">
                <a:solidFill>
                  <a:schemeClr val="bg1">
                    <a:lumMod val="50000"/>
                  </a:schemeClr>
                </a:solidFill>
              </a:rPr>
              <a:t>De unit is in de fabriek voorgevuld met koudemiddel</a:t>
            </a:r>
          </a:p>
          <a:p>
            <a:pPr marL="285750" indent="-285750">
              <a:spcAft>
                <a:spcPts val="600"/>
              </a:spcAft>
              <a:buFont typeface="Wingdings" panose="05000000000000000000" pitchFamily="2" charset="2"/>
              <a:buChar char="Ø"/>
            </a:pPr>
            <a:r>
              <a:rPr lang="nl-NL" sz="1400" dirty="0">
                <a:solidFill>
                  <a:schemeClr val="bg1">
                    <a:lumMod val="50000"/>
                  </a:schemeClr>
                </a:solidFill>
              </a:rPr>
              <a:t>De unit is 100% vooraf getest in de fabriek</a:t>
            </a:r>
          </a:p>
          <a:p>
            <a:pPr marL="285750" indent="-285750">
              <a:buFont typeface="Wingdings" panose="05000000000000000000" pitchFamily="2" charset="2"/>
              <a:buChar char="Ø"/>
            </a:pPr>
            <a:r>
              <a:rPr lang="nl-NL" sz="1400" dirty="0">
                <a:solidFill>
                  <a:schemeClr val="bg1">
                    <a:lumMod val="50000"/>
                  </a:schemeClr>
                </a:solidFill>
              </a:rPr>
              <a:t>Een gecertificeerde Lennox opgeleide technicus zal:</a:t>
            </a:r>
            <a:endParaRPr lang="en-GB" sz="1400" dirty="0">
              <a:solidFill>
                <a:schemeClr val="bg1">
                  <a:lumMod val="50000"/>
                </a:schemeClr>
              </a:solidFill>
            </a:endParaRPr>
          </a:p>
          <a:p>
            <a:pPr marL="742950" lvl="1" indent="-285750">
              <a:buFont typeface="Wingdings" panose="05000000000000000000" pitchFamily="2" charset="2"/>
              <a:buChar char="ü"/>
            </a:pPr>
            <a:r>
              <a:rPr lang="nl-NL" sz="1400" dirty="0">
                <a:solidFill>
                  <a:schemeClr val="bg1">
                    <a:lumMod val="50000"/>
                  </a:schemeClr>
                </a:solidFill>
              </a:rPr>
              <a:t>de instellingen, componenten en bedieningsorganen van de unit controleren</a:t>
            </a:r>
          </a:p>
          <a:p>
            <a:pPr marL="742950" lvl="1" indent="-285750">
              <a:buFont typeface="Wingdings" panose="05000000000000000000" pitchFamily="2" charset="2"/>
              <a:buChar char="ü"/>
            </a:pPr>
            <a:r>
              <a:rPr lang="en-GB" sz="1400" dirty="0" err="1">
                <a:solidFill>
                  <a:schemeClr val="bg1">
                    <a:lumMod val="50000"/>
                  </a:schemeClr>
                </a:solidFill>
              </a:rPr>
              <a:t>Een</a:t>
            </a:r>
            <a:r>
              <a:rPr lang="en-GB" sz="1400" dirty="0">
                <a:solidFill>
                  <a:schemeClr val="bg1">
                    <a:lumMod val="50000"/>
                  </a:schemeClr>
                </a:solidFill>
              </a:rPr>
              <a:t> </a:t>
            </a:r>
            <a:r>
              <a:rPr lang="en-GB" sz="1400" dirty="0" err="1">
                <a:solidFill>
                  <a:schemeClr val="bg1">
                    <a:lumMod val="50000"/>
                  </a:schemeClr>
                </a:solidFill>
              </a:rPr>
              <a:t>koudemiddel</a:t>
            </a:r>
            <a:r>
              <a:rPr lang="en-GB" sz="1400" dirty="0">
                <a:solidFill>
                  <a:schemeClr val="bg1">
                    <a:lumMod val="50000"/>
                  </a:schemeClr>
                </a:solidFill>
              </a:rPr>
              <a:t> lek test </a:t>
            </a:r>
            <a:r>
              <a:rPr lang="en-GB" sz="1400" dirty="0" err="1">
                <a:solidFill>
                  <a:schemeClr val="bg1">
                    <a:lumMod val="50000"/>
                  </a:schemeClr>
                </a:solidFill>
              </a:rPr>
              <a:t>uitvoeren</a:t>
            </a:r>
            <a:endParaRPr lang="en-GB" sz="1400" dirty="0">
              <a:solidFill>
                <a:schemeClr val="bg1">
                  <a:lumMod val="50000"/>
                </a:schemeClr>
              </a:solidFill>
            </a:endParaRPr>
          </a:p>
          <a:p>
            <a:pPr marL="742950" lvl="1" indent="-285750">
              <a:spcAft>
                <a:spcPts val="600"/>
              </a:spcAft>
              <a:buFont typeface="Wingdings" panose="05000000000000000000" pitchFamily="2" charset="2"/>
              <a:buChar char="ü"/>
            </a:pPr>
            <a:r>
              <a:rPr lang="nl-NL" sz="1400" dirty="0">
                <a:solidFill>
                  <a:schemeClr val="bg1">
                    <a:lumMod val="50000"/>
                  </a:schemeClr>
                </a:solidFill>
              </a:rPr>
              <a:t>en de garantie valideren</a:t>
            </a:r>
          </a:p>
          <a:p>
            <a:pPr marL="285750" indent="-285750">
              <a:spcAft>
                <a:spcPts val="600"/>
              </a:spcAft>
              <a:buFont typeface="Wingdings" panose="05000000000000000000" pitchFamily="2" charset="2"/>
              <a:buChar char="Ø"/>
            </a:pPr>
            <a:r>
              <a:rPr lang="nl-NL" sz="1400" dirty="0">
                <a:solidFill>
                  <a:schemeClr val="bg1">
                    <a:lumMod val="50000"/>
                  </a:schemeClr>
                </a:solidFill>
              </a:rPr>
              <a:t>De unit kan worden aangesloten op </a:t>
            </a:r>
            <a:r>
              <a:rPr lang="nl-NL" sz="1400" dirty="0" err="1">
                <a:solidFill>
                  <a:schemeClr val="accent1"/>
                </a:solidFill>
              </a:rPr>
              <a:t>LennoxCloud</a:t>
            </a:r>
            <a:r>
              <a:rPr lang="nl-NL" sz="1400" dirty="0">
                <a:solidFill>
                  <a:schemeClr val="bg1">
                    <a:lumMod val="50000"/>
                  </a:schemeClr>
                </a:solidFill>
              </a:rPr>
              <a:t> voor 24/7 bewaking en controle</a:t>
            </a:r>
          </a:p>
        </p:txBody>
      </p:sp>
      <p:grpSp>
        <p:nvGrpSpPr>
          <p:cNvPr id="8" name="Agrupar 7">
            <a:extLst>
              <a:ext uri="{FF2B5EF4-FFF2-40B4-BE49-F238E27FC236}">
                <a16:creationId xmlns:a16="http://schemas.microsoft.com/office/drawing/2014/main" id="{89284A2D-2304-4981-9F2C-36FAF08EDA9C}"/>
              </a:ext>
            </a:extLst>
          </p:cNvPr>
          <p:cNvGrpSpPr/>
          <p:nvPr/>
        </p:nvGrpSpPr>
        <p:grpSpPr>
          <a:xfrm>
            <a:off x="5229630" y="1092620"/>
            <a:ext cx="2915811" cy="738664"/>
            <a:chOff x="376029" y="805314"/>
            <a:chExt cx="2915811" cy="738664"/>
          </a:xfrm>
        </p:grpSpPr>
        <p:pic>
          <p:nvPicPr>
            <p:cNvPr id="12" name="Gráfico 11" descr="Aviso com preenchimento sólido">
              <a:extLst>
                <a:ext uri="{FF2B5EF4-FFF2-40B4-BE49-F238E27FC236}">
                  <a16:creationId xmlns:a16="http://schemas.microsoft.com/office/drawing/2014/main" id="{F65B1601-C215-4E87-BC9A-E57E0CFBF6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6029" y="805314"/>
              <a:ext cx="500660" cy="500660"/>
            </a:xfrm>
            <a:prstGeom prst="rect">
              <a:avLst/>
            </a:prstGeom>
          </p:spPr>
        </p:pic>
        <p:sp>
          <p:nvSpPr>
            <p:cNvPr id="14" name="CaixaDeTexto 13">
              <a:extLst>
                <a:ext uri="{FF2B5EF4-FFF2-40B4-BE49-F238E27FC236}">
                  <a16:creationId xmlns:a16="http://schemas.microsoft.com/office/drawing/2014/main" id="{F4B0FAA2-176A-4AFC-8F93-6D8DA93AE3E5}"/>
                </a:ext>
              </a:extLst>
            </p:cNvPr>
            <p:cNvSpPr txBox="1"/>
            <p:nvPr/>
          </p:nvSpPr>
          <p:spPr>
            <a:xfrm>
              <a:off x="876689" y="805314"/>
              <a:ext cx="2415151" cy="738664"/>
            </a:xfrm>
            <a:prstGeom prst="rect">
              <a:avLst/>
            </a:prstGeom>
            <a:noFill/>
          </p:spPr>
          <p:txBody>
            <a:bodyPr wrap="square" rtlCol="0">
              <a:spAutoFit/>
            </a:bodyPr>
            <a:lstStyle/>
            <a:p>
              <a:pPr>
                <a:spcAft>
                  <a:spcPts val="600"/>
                </a:spcAft>
              </a:pPr>
              <a:r>
                <a:rPr lang="en-GB" sz="1400" dirty="0">
                  <a:solidFill>
                    <a:srgbClr val="B50130"/>
                  </a:solidFill>
                </a:rPr>
                <a:t>De </a:t>
              </a:r>
              <a:r>
                <a:rPr lang="en-GB" sz="1400" dirty="0" err="1">
                  <a:solidFill>
                    <a:srgbClr val="B50130"/>
                  </a:solidFill>
                </a:rPr>
                <a:t>stroom</a:t>
              </a:r>
              <a:r>
                <a:rPr lang="en-GB" sz="1400" dirty="0">
                  <a:solidFill>
                    <a:srgbClr val="B50130"/>
                  </a:solidFill>
                </a:rPr>
                <a:t> </a:t>
              </a:r>
              <a:r>
                <a:rPr lang="en-GB" sz="1400" dirty="0" err="1">
                  <a:solidFill>
                    <a:srgbClr val="B50130"/>
                  </a:solidFill>
                </a:rPr>
                <a:t>moet</a:t>
              </a:r>
              <a:r>
                <a:rPr lang="en-GB" sz="1400" dirty="0">
                  <a:solidFill>
                    <a:srgbClr val="B50130"/>
                  </a:solidFill>
                </a:rPr>
                <a:t> 24 uur </a:t>
              </a:r>
              <a:r>
                <a:rPr lang="en-GB" sz="1400" dirty="0" err="1">
                  <a:solidFill>
                    <a:srgbClr val="B50130"/>
                  </a:solidFill>
                </a:rPr>
                <a:t>ingeschakeld</a:t>
              </a:r>
              <a:r>
                <a:rPr lang="en-GB" sz="1400" dirty="0">
                  <a:solidFill>
                    <a:srgbClr val="B50130"/>
                  </a:solidFill>
                </a:rPr>
                <a:t> </a:t>
              </a:r>
              <a:r>
                <a:rPr lang="en-GB" sz="1400" dirty="0" err="1">
                  <a:solidFill>
                    <a:srgbClr val="B50130"/>
                  </a:solidFill>
                </a:rPr>
                <a:t>zijn</a:t>
              </a:r>
              <a:r>
                <a:rPr lang="en-GB" sz="1400" dirty="0">
                  <a:solidFill>
                    <a:srgbClr val="B50130"/>
                  </a:solidFill>
                </a:rPr>
                <a:t> voor de </a:t>
              </a:r>
              <a:r>
                <a:rPr lang="en-GB" sz="1400" dirty="0" err="1">
                  <a:solidFill>
                    <a:srgbClr val="B50130"/>
                  </a:solidFill>
                </a:rPr>
                <a:t>geplande</a:t>
              </a:r>
              <a:r>
                <a:rPr lang="en-GB" sz="1400" dirty="0">
                  <a:solidFill>
                    <a:srgbClr val="B50130"/>
                  </a:solidFill>
                </a:rPr>
                <a:t> </a:t>
              </a:r>
              <a:r>
                <a:rPr lang="en-GB" sz="1400" dirty="0" err="1">
                  <a:solidFill>
                    <a:srgbClr val="B50130"/>
                  </a:solidFill>
                </a:rPr>
                <a:t>opstart</a:t>
              </a:r>
              <a:endParaRPr lang="en-GB" sz="1400" dirty="0">
                <a:solidFill>
                  <a:srgbClr val="B50130"/>
                </a:solidFill>
              </a:endParaRPr>
            </a:p>
          </p:txBody>
        </p:sp>
      </p:grpSp>
    </p:spTree>
    <p:extLst>
      <p:ext uri="{BB962C8B-B14F-4D97-AF65-F5344CB8AC3E}">
        <p14:creationId xmlns:p14="http://schemas.microsoft.com/office/powerpoint/2010/main" val="321634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43653" y="1199420"/>
            <a:ext cx="8636876" cy="1547974"/>
          </a:xfrm>
        </p:spPr>
        <p:txBody>
          <a:bodyPr/>
          <a:lstStyle/>
          <a:p>
            <a:r>
              <a:rPr lang="en-US" sz="3200" spc="300" dirty="0"/>
              <a:t>DISCLAIMER</a:t>
            </a:r>
            <a:br>
              <a:rPr lang="en-US" sz="3200" spc="300" dirty="0"/>
            </a:br>
            <a:endParaRPr lang="en-US" sz="4000" spc="300" dirty="0"/>
          </a:p>
        </p:txBody>
      </p:sp>
    </p:spTree>
    <p:extLst>
      <p:ext uri="{BB962C8B-B14F-4D97-AF65-F5344CB8AC3E}">
        <p14:creationId xmlns:p14="http://schemas.microsoft.com/office/powerpoint/2010/main" val="389102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1D8EF5-76E3-45A7-AC2E-E49889D7FFFB}"/>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ous-titre 2">
            <a:extLst>
              <a:ext uri="{FF2B5EF4-FFF2-40B4-BE49-F238E27FC236}">
                <a16:creationId xmlns:a16="http://schemas.microsoft.com/office/drawing/2014/main" id="{4829D20B-D22A-4F6F-B0A7-A5C5D7606F38}"/>
              </a:ext>
            </a:extLst>
          </p:cNvPr>
          <p:cNvSpPr>
            <a:spLocks noGrp="1"/>
          </p:cNvSpPr>
          <p:nvPr>
            <p:ph type="subTitle" idx="14"/>
          </p:nvPr>
        </p:nvSpPr>
        <p:spPr/>
        <p:txBody>
          <a:bodyPr/>
          <a:lstStyle/>
          <a:p>
            <a:r>
              <a:rPr lang="en-US" dirty="0"/>
              <a:t>DISCLAIMER</a:t>
            </a:r>
          </a:p>
        </p:txBody>
      </p:sp>
      <p:sp>
        <p:nvSpPr>
          <p:cNvPr id="6" name="CaixaDeTexto 9">
            <a:extLst>
              <a:ext uri="{FF2B5EF4-FFF2-40B4-BE49-F238E27FC236}">
                <a16:creationId xmlns:a16="http://schemas.microsoft.com/office/drawing/2014/main" id="{D1611E81-BF6E-44C3-A54F-533D4661AD22}"/>
              </a:ext>
            </a:extLst>
          </p:cNvPr>
          <p:cNvSpPr txBox="1"/>
          <p:nvPr/>
        </p:nvSpPr>
        <p:spPr>
          <a:xfrm>
            <a:off x="380999" y="730893"/>
            <a:ext cx="8526773" cy="4293483"/>
          </a:xfrm>
          <a:prstGeom prst="rect">
            <a:avLst/>
          </a:prstGeom>
          <a:noFill/>
        </p:spPr>
        <p:txBody>
          <a:bodyPr wrap="square" rtlCol="0">
            <a:spAutoFit/>
          </a:bodyPr>
          <a:lstStyle/>
          <a:p>
            <a:pPr>
              <a:spcAft>
                <a:spcPts val="600"/>
              </a:spcAft>
            </a:pPr>
            <a:r>
              <a:rPr lang="nl-NL" sz="1400" dirty="0">
                <a:solidFill>
                  <a:schemeClr val="bg1">
                    <a:lumMod val="50000"/>
                  </a:schemeClr>
                </a:solidFill>
              </a:rPr>
              <a:t>GEBRUIK OP EIGEN RISICO:  </a:t>
            </a:r>
          </a:p>
          <a:p>
            <a:pPr>
              <a:spcAft>
                <a:spcPts val="600"/>
              </a:spcAft>
            </a:pPr>
            <a:r>
              <a:rPr lang="nl-NL" sz="1200" dirty="0">
                <a:solidFill>
                  <a:schemeClr val="bg1">
                    <a:lumMod val="50000"/>
                  </a:schemeClr>
                </a:solidFill>
              </a:rPr>
              <a:t>Alleen personen met de juiste licenties, opleiding en kwalificaties mogen verwarmings-, ventilatie- en airconditioningapparatuur installeren of repareren. Als zodanig is deze handleiding alleen bedoeld voor gediplomeerde, opgeleide en anderszins gekwalificeerde personen. Gebruik van deze informatie is op eigen risico. Elk letsel, schade of verlies dat kan voortvloeien uit het gebruik van de afgebeelde gereedschappen, apparatuur en producten, of uit de informatie en inhoud van deze handleiding, is uitsluitend de verantwoordelijkheid van de gebruiker.</a:t>
            </a:r>
          </a:p>
          <a:p>
            <a:pPr>
              <a:spcAft>
                <a:spcPts val="600"/>
              </a:spcAft>
            </a:pPr>
            <a:endParaRPr lang="en-US" sz="1400" dirty="0">
              <a:solidFill>
                <a:schemeClr val="bg1">
                  <a:lumMod val="50000"/>
                </a:schemeClr>
              </a:solidFill>
            </a:endParaRPr>
          </a:p>
          <a:p>
            <a:pPr>
              <a:spcAft>
                <a:spcPts val="600"/>
              </a:spcAft>
            </a:pPr>
            <a:r>
              <a:rPr lang="nl-NL" sz="1400" dirty="0">
                <a:solidFill>
                  <a:schemeClr val="bg1">
                    <a:lumMod val="50000"/>
                  </a:schemeClr>
                </a:solidFill>
              </a:rPr>
              <a:t>GEEN GARANTIE:</a:t>
            </a:r>
          </a:p>
          <a:p>
            <a:pPr>
              <a:spcAft>
                <a:spcPts val="600"/>
              </a:spcAft>
            </a:pPr>
            <a:r>
              <a:rPr lang="nl-NL" sz="1200" dirty="0">
                <a:solidFill>
                  <a:schemeClr val="bg1">
                    <a:lumMod val="50000"/>
                  </a:schemeClr>
                </a:solidFill>
              </a:rPr>
              <a:t>Deze handleiding, en alle informatie die hierin wordt verstrekt, wordt verstrekt "AS IS". Lennox geeft geen specifieke verklaringen of garanties over deze handleiding of instructies of begeleiding die in deze handleiding zijn opgenomen. Bijvoorbeeld, Lennox geeft geen garanties over: (a) de inhoud van deze handleiding; (b) specifieke kenmerken van deze handleiding, of de nauwkeurigheid, betrouwbaarheid, of het vermogen om aan uw behoeften te voldoen. De informatie in deze handleiding is onderhevig aan verandering zonder voorafgaande kennisgeving.</a:t>
            </a:r>
          </a:p>
          <a:p>
            <a:pPr>
              <a:spcAft>
                <a:spcPts val="600"/>
              </a:spcAft>
            </a:pPr>
            <a:endParaRPr lang="en-US" sz="1400" dirty="0">
              <a:solidFill>
                <a:schemeClr val="bg1">
                  <a:lumMod val="50000"/>
                </a:schemeClr>
              </a:solidFill>
            </a:endParaRPr>
          </a:p>
          <a:p>
            <a:pPr>
              <a:spcAft>
                <a:spcPts val="600"/>
              </a:spcAft>
            </a:pPr>
            <a:r>
              <a:rPr lang="nl-NL" sz="1400" dirty="0">
                <a:solidFill>
                  <a:schemeClr val="bg1">
                    <a:lumMod val="50000"/>
                  </a:schemeClr>
                </a:solidFill>
              </a:rPr>
              <a:t>BEPERKING VAN AANSPRAKELIJKHEID:</a:t>
            </a:r>
          </a:p>
          <a:p>
            <a:pPr>
              <a:spcAft>
                <a:spcPts val="600"/>
              </a:spcAft>
            </a:pPr>
            <a:r>
              <a:rPr lang="nl-NL" sz="1200" dirty="0">
                <a:solidFill>
                  <a:schemeClr val="bg1">
                    <a:lumMod val="50000"/>
                  </a:schemeClr>
                </a:solidFill>
              </a:rPr>
              <a:t>Lennox ONTKENT uitdrukkelijk </a:t>
            </a:r>
            <a:r>
              <a:rPr lang="nl-NL" sz="1200" b="1" dirty="0">
                <a:solidFill>
                  <a:schemeClr val="bg1">
                    <a:lumMod val="50000"/>
                  </a:schemeClr>
                </a:solidFill>
              </a:rPr>
              <a:t>AANSPRAKELIJKHEID VOOR INCIDENTELE OF GEVOLGSCHADE </a:t>
            </a:r>
            <a:r>
              <a:rPr lang="nl-NL" sz="1200" dirty="0">
                <a:solidFill>
                  <a:schemeClr val="bg1">
                    <a:lumMod val="50000"/>
                  </a:schemeClr>
                </a:solidFill>
              </a:rPr>
              <a:t>en aanvaardt geen verantwoordelijkheid of aansprakelijkheid voor enig verlies of schade geleden door enige persoon als gevolg van het gebruik of misbruik van enige informatie of inhoud van deze handleiding. Lennox aanvaardt geen aansprakelijkheid voor enig verlies of schade geleden als gevolg van het gebruik, misbruik of vertrouwen op de informatie en inhoud van deze handleiding.</a:t>
            </a:r>
          </a:p>
        </p:txBody>
      </p:sp>
    </p:spTree>
    <p:extLst>
      <p:ext uri="{BB962C8B-B14F-4D97-AF65-F5344CB8AC3E}">
        <p14:creationId xmlns:p14="http://schemas.microsoft.com/office/powerpoint/2010/main" val="1356952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43653" y="1199420"/>
            <a:ext cx="8636876" cy="1547974"/>
          </a:xfrm>
        </p:spPr>
        <p:txBody>
          <a:bodyPr/>
          <a:lstStyle/>
          <a:p>
            <a:r>
              <a:rPr lang="en-US" sz="3200" spc="300" dirty="0"/>
              <a:t>BEDANKT!</a:t>
            </a:r>
            <a:br>
              <a:rPr lang="en-US" sz="3200" spc="300" dirty="0"/>
            </a:br>
            <a:endParaRPr lang="en-US" sz="4000" spc="300" dirty="0"/>
          </a:p>
        </p:txBody>
      </p:sp>
    </p:spTree>
    <p:extLst>
      <p:ext uri="{BB962C8B-B14F-4D97-AF65-F5344CB8AC3E}">
        <p14:creationId xmlns:p14="http://schemas.microsoft.com/office/powerpoint/2010/main" val="34923871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m 20" descr="Diagrama, Desenho técnico&#10;&#10;Descrição gerada automaticamente com confiança média">
            <a:extLst>
              <a:ext uri="{FF2B5EF4-FFF2-40B4-BE49-F238E27FC236}">
                <a16:creationId xmlns:a16="http://schemas.microsoft.com/office/drawing/2014/main" id="{027B7D88-F8B2-497E-B21C-7CA28202CB62}"/>
              </a:ext>
            </a:extLst>
          </p:cNvPr>
          <p:cNvPicPr>
            <a:picLocks noChangeAspect="1"/>
          </p:cNvPicPr>
          <p:nvPr/>
        </p:nvPicPr>
        <p:blipFill>
          <a:blip r:embed="rId2"/>
          <a:stretch>
            <a:fillRect/>
          </a:stretch>
        </p:blipFill>
        <p:spPr>
          <a:xfrm>
            <a:off x="2425760" y="789366"/>
            <a:ext cx="6647900" cy="4229099"/>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DAKSOKKEL INSTALLATIE</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7</a:t>
            </a:fld>
            <a:r>
              <a:rPr lang="en-US"/>
              <a:t> |</a:t>
            </a:r>
            <a:endParaRPr lang="fr-FR" dirty="0"/>
          </a:p>
        </p:txBody>
      </p:sp>
      <p:sp>
        <p:nvSpPr>
          <p:cNvPr id="12" name="CaixaDeTexto 11">
            <a:extLst>
              <a:ext uri="{FF2B5EF4-FFF2-40B4-BE49-F238E27FC236}">
                <a16:creationId xmlns:a16="http://schemas.microsoft.com/office/drawing/2014/main" id="{8E798CB7-8287-4097-8851-8D3BEA0867FE}"/>
              </a:ext>
            </a:extLst>
          </p:cNvPr>
          <p:cNvSpPr txBox="1"/>
          <p:nvPr/>
        </p:nvSpPr>
        <p:spPr>
          <a:xfrm>
            <a:off x="147710" y="789366"/>
            <a:ext cx="2087490" cy="2908489"/>
          </a:xfrm>
          <a:prstGeom prst="rect">
            <a:avLst/>
          </a:prstGeom>
          <a:noFill/>
        </p:spPr>
        <p:txBody>
          <a:bodyPr wrap="square" rtlCol="0">
            <a:spAutoFit/>
          </a:bodyPr>
          <a:lstStyle/>
          <a:p>
            <a:pPr algn="ctr">
              <a:spcAft>
                <a:spcPts val="600"/>
              </a:spcAft>
            </a:pPr>
            <a:r>
              <a:rPr lang="nl-NL" sz="1400" dirty="0">
                <a:solidFill>
                  <a:schemeClr val="bg1">
                    <a:lumMod val="50000"/>
                  </a:schemeClr>
                </a:solidFill>
              </a:rPr>
              <a:t>Bevestig de daksokkel op het geraamte van het gebouw met </a:t>
            </a:r>
            <a:r>
              <a:rPr lang="nl-NL" sz="1400" dirty="0">
                <a:solidFill>
                  <a:schemeClr val="accent1"/>
                </a:solidFill>
              </a:rPr>
              <a:t>schroeven, lassen of montagetoebehoren.</a:t>
            </a: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r>
              <a:rPr lang="nl-NL" sz="1400" dirty="0">
                <a:solidFill>
                  <a:schemeClr val="bg1">
                    <a:lumMod val="50000"/>
                  </a:schemeClr>
                </a:solidFill>
              </a:rPr>
              <a:t>DE DAKSOKKEL MOET VOLLEDIG AAN HET GERAAMTE VAN HET GEBOUW BEVESTIGD WORDEN.</a:t>
            </a:r>
            <a:endParaRPr lang="en-GB" sz="1400" dirty="0">
              <a:solidFill>
                <a:schemeClr val="bg1">
                  <a:lumMod val="50000"/>
                </a:schemeClr>
              </a:solidFill>
            </a:endParaRPr>
          </a:p>
        </p:txBody>
      </p:sp>
    </p:spTree>
    <p:extLst>
      <p:ext uri="{BB962C8B-B14F-4D97-AF65-F5344CB8AC3E}">
        <p14:creationId xmlns:p14="http://schemas.microsoft.com/office/powerpoint/2010/main" val="383182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DAKSOKKEL INSTALLATIE</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8</a:t>
            </a:fld>
            <a:r>
              <a:rPr lang="en-US"/>
              <a:t> |</a:t>
            </a:r>
            <a:endParaRPr lang="fr-FR" dirty="0"/>
          </a:p>
        </p:txBody>
      </p:sp>
      <p:sp>
        <p:nvSpPr>
          <p:cNvPr id="12" name="CaixaDeTexto 11">
            <a:extLst>
              <a:ext uri="{FF2B5EF4-FFF2-40B4-BE49-F238E27FC236}">
                <a16:creationId xmlns:a16="http://schemas.microsoft.com/office/drawing/2014/main" id="{8E798CB7-8287-4097-8851-8D3BEA0867FE}"/>
              </a:ext>
            </a:extLst>
          </p:cNvPr>
          <p:cNvSpPr txBox="1"/>
          <p:nvPr/>
        </p:nvSpPr>
        <p:spPr>
          <a:xfrm>
            <a:off x="3399751" y="777986"/>
            <a:ext cx="2344498" cy="738664"/>
          </a:xfrm>
          <a:prstGeom prst="rect">
            <a:avLst/>
          </a:prstGeom>
          <a:noFill/>
        </p:spPr>
        <p:txBody>
          <a:bodyPr wrap="square" rtlCol="0">
            <a:spAutoFit/>
          </a:bodyPr>
          <a:lstStyle/>
          <a:p>
            <a:pPr algn="ctr">
              <a:spcAft>
                <a:spcPts val="600"/>
              </a:spcAft>
            </a:pPr>
            <a:r>
              <a:rPr lang="nl-NL" sz="1400" dirty="0">
                <a:solidFill>
                  <a:schemeClr val="bg1">
                    <a:lumMod val="50000"/>
                  </a:schemeClr>
                </a:solidFill>
              </a:rPr>
              <a:t>De verstelbare daksokkel maakt hoekaanpassingen in beide richtingen mogelijk.</a:t>
            </a:r>
          </a:p>
        </p:txBody>
      </p:sp>
      <p:grpSp>
        <p:nvGrpSpPr>
          <p:cNvPr id="7" name="Agrupar 6">
            <a:extLst>
              <a:ext uri="{FF2B5EF4-FFF2-40B4-BE49-F238E27FC236}">
                <a16:creationId xmlns:a16="http://schemas.microsoft.com/office/drawing/2014/main" id="{135A1866-F14C-4462-83BF-1C4543801388}"/>
              </a:ext>
            </a:extLst>
          </p:cNvPr>
          <p:cNvGrpSpPr/>
          <p:nvPr/>
        </p:nvGrpSpPr>
        <p:grpSpPr>
          <a:xfrm>
            <a:off x="168000" y="1687026"/>
            <a:ext cx="4320000" cy="2930694"/>
            <a:chOff x="232335" y="1687026"/>
            <a:chExt cx="4320000" cy="2930694"/>
          </a:xfrm>
        </p:grpSpPr>
        <p:pic>
          <p:nvPicPr>
            <p:cNvPr id="9" name="Imagem 8" descr="Uma imagem contendo Desenho técnico&#10;&#10;Descrição gerada automaticamente">
              <a:extLst>
                <a:ext uri="{FF2B5EF4-FFF2-40B4-BE49-F238E27FC236}">
                  <a16:creationId xmlns:a16="http://schemas.microsoft.com/office/drawing/2014/main" id="{4BE690F1-3CAB-497A-8BAC-333204F20E1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15157" y="1985265"/>
              <a:ext cx="4154356" cy="2476696"/>
            </a:xfrm>
            <a:prstGeom prst="rect">
              <a:avLst/>
            </a:prstGeom>
            <a:ln w="12700">
              <a:noFill/>
            </a:ln>
          </p:spPr>
        </p:pic>
        <p:sp>
          <p:nvSpPr>
            <p:cNvPr id="5" name="Retângulo 4">
              <a:extLst>
                <a:ext uri="{FF2B5EF4-FFF2-40B4-BE49-F238E27FC236}">
                  <a16:creationId xmlns:a16="http://schemas.microsoft.com/office/drawing/2014/main" id="{5D0846C5-2502-427E-BAB5-218BBAAFEC50}"/>
                </a:ext>
              </a:extLst>
            </p:cNvPr>
            <p:cNvSpPr/>
            <p:nvPr/>
          </p:nvSpPr>
          <p:spPr>
            <a:xfrm>
              <a:off x="232335" y="1687026"/>
              <a:ext cx="4320000" cy="288000"/>
            </a:xfrm>
            <a:prstGeom prst="rect">
              <a:avLst/>
            </a:prstGeom>
            <a:solidFill>
              <a:srgbClr val="B50130"/>
            </a:solid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CASE 1</a:t>
              </a:r>
              <a:endParaRPr lang="en-GB" dirty="0"/>
            </a:p>
          </p:txBody>
        </p:sp>
        <p:sp>
          <p:nvSpPr>
            <p:cNvPr id="15" name="Retângulo 14">
              <a:extLst>
                <a:ext uri="{FF2B5EF4-FFF2-40B4-BE49-F238E27FC236}">
                  <a16:creationId xmlns:a16="http://schemas.microsoft.com/office/drawing/2014/main" id="{C79D4995-3C55-4451-A405-482090A36652}"/>
                </a:ext>
              </a:extLst>
            </p:cNvPr>
            <p:cNvSpPr/>
            <p:nvPr/>
          </p:nvSpPr>
          <p:spPr>
            <a:xfrm>
              <a:off x="232335" y="1983200"/>
              <a:ext cx="4320000" cy="2634520"/>
            </a:xfrm>
            <a:prstGeom prst="rect">
              <a:avLst/>
            </a:prstGeom>
            <a:no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6" name="Agrupar 5">
            <a:extLst>
              <a:ext uri="{FF2B5EF4-FFF2-40B4-BE49-F238E27FC236}">
                <a16:creationId xmlns:a16="http://schemas.microsoft.com/office/drawing/2014/main" id="{40455028-B754-4656-A253-3AE0BEBF102A}"/>
              </a:ext>
            </a:extLst>
          </p:cNvPr>
          <p:cNvGrpSpPr/>
          <p:nvPr/>
        </p:nvGrpSpPr>
        <p:grpSpPr>
          <a:xfrm>
            <a:off x="4656000" y="1687026"/>
            <a:ext cx="4320000" cy="2930694"/>
            <a:chOff x="4683773" y="1687026"/>
            <a:chExt cx="4320000" cy="2930694"/>
          </a:xfrm>
        </p:grpSpPr>
        <p:pic>
          <p:nvPicPr>
            <p:cNvPr id="11" name="Imagem 10" descr="Diagrama&#10;&#10;Descrição gerada automaticamente">
              <a:extLst>
                <a:ext uri="{FF2B5EF4-FFF2-40B4-BE49-F238E27FC236}">
                  <a16:creationId xmlns:a16="http://schemas.microsoft.com/office/drawing/2014/main" id="{94ABF0E3-2B22-4ACB-BD18-681C2F48241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731773" y="1985265"/>
              <a:ext cx="4224000" cy="2476696"/>
            </a:xfrm>
            <a:prstGeom prst="rect">
              <a:avLst/>
            </a:prstGeom>
            <a:ln w="12700">
              <a:noFill/>
            </a:ln>
          </p:spPr>
        </p:pic>
        <p:sp>
          <p:nvSpPr>
            <p:cNvPr id="14" name="Retângulo 13">
              <a:extLst>
                <a:ext uri="{FF2B5EF4-FFF2-40B4-BE49-F238E27FC236}">
                  <a16:creationId xmlns:a16="http://schemas.microsoft.com/office/drawing/2014/main" id="{6BED27AC-23F9-452D-A751-6526DE0473A2}"/>
                </a:ext>
              </a:extLst>
            </p:cNvPr>
            <p:cNvSpPr/>
            <p:nvPr/>
          </p:nvSpPr>
          <p:spPr>
            <a:xfrm>
              <a:off x="4683773" y="1687026"/>
              <a:ext cx="4320000" cy="288000"/>
            </a:xfrm>
            <a:prstGeom prst="rect">
              <a:avLst/>
            </a:prstGeom>
            <a:solidFill>
              <a:srgbClr val="800000"/>
            </a:solid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CASE 2</a:t>
              </a:r>
              <a:endParaRPr lang="en-GB" dirty="0"/>
            </a:p>
          </p:txBody>
        </p:sp>
        <p:sp>
          <p:nvSpPr>
            <p:cNvPr id="16" name="Retângulo 15">
              <a:extLst>
                <a:ext uri="{FF2B5EF4-FFF2-40B4-BE49-F238E27FC236}">
                  <a16:creationId xmlns:a16="http://schemas.microsoft.com/office/drawing/2014/main" id="{BA4A9DD3-28BC-4A68-A7BA-44E9493FA2A3}"/>
                </a:ext>
              </a:extLst>
            </p:cNvPr>
            <p:cNvSpPr/>
            <p:nvPr/>
          </p:nvSpPr>
          <p:spPr>
            <a:xfrm>
              <a:off x="4683773" y="1983200"/>
              <a:ext cx="4320000" cy="2634520"/>
            </a:xfrm>
            <a:prstGeom prst="rect">
              <a:avLst/>
            </a:prstGeom>
            <a:no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38343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Agrupar 17">
            <a:extLst>
              <a:ext uri="{FF2B5EF4-FFF2-40B4-BE49-F238E27FC236}">
                <a16:creationId xmlns:a16="http://schemas.microsoft.com/office/drawing/2014/main" id="{DA31F326-9B43-4F98-AE69-4612D5611643}"/>
              </a:ext>
            </a:extLst>
          </p:cNvPr>
          <p:cNvGrpSpPr/>
          <p:nvPr/>
        </p:nvGrpSpPr>
        <p:grpSpPr>
          <a:xfrm>
            <a:off x="4656000" y="1687026"/>
            <a:ext cx="4320000" cy="2930694"/>
            <a:chOff x="4683773" y="1687026"/>
            <a:chExt cx="4320000" cy="2930694"/>
          </a:xfrm>
        </p:grpSpPr>
        <p:pic>
          <p:nvPicPr>
            <p:cNvPr id="20" name="Imagem 19" descr="Diagrama&#10;&#10;Descrição gerada automaticamente">
              <a:extLst>
                <a:ext uri="{FF2B5EF4-FFF2-40B4-BE49-F238E27FC236}">
                  <a16:creationId xmlns:a16="http://schemas.microsoft.com/office/drawing/2014/main" id="{D7CABB9D-B515-4791-B685-5BB036E7608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731773" y="1985265"/>
              <a:ext cx="4224000" cy="2476696"/>
            </a:xfrm>
            <a:prstGeom prst="rect">
              <a:avLst/>
            </a:prstGeom>
            <a:ln w="12700">
              <a:noFill/>
            </a:ln>
          </p:spPr>
        </p:pic>
        <p:sp>
          <p:nvSpPr>
            <p:cNvPr id="21" name="Retângulo 20">
              <a:extLst>
                <a:ext uri="{FF2B5EF4-FFF2-40B4-BE49-F238E27FC236}">
                  <a16:creationId xmlns:a16="http://schemas.microsoft.com/office/drawing/2014/main" id="{72EFD4A8-BE60-434F-9967-684091D48861}"/>
                </a:ext>
              </a:extLst>
            </p:cNvPr>
            <p:cNvSpPr/>
            <p:nvPr/>
          </p:nvSpPr>
          <p:spPr>
            <a:xfrm>
              <a:off x="4683773" y="1687026"/>
              <a:ext cx="4320000" cy="288000"/>
            </a:xfrm>
            <a:prstGeom prst="rect">
              <a:avLst/>
            </a:prstGeom>
            <a:solidFill>
              <a:srgbClr val="800000"/>
            </a:solid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CASE 2</a:t>
              </a:r>
              <a:endParaRPr lang="en-GB" dirty="0"/>
            </a:p>
          </p:txBody>
        </p:sp>
        <p:sp>
          <p:nvSpPr>
            <p:cNvPr id="22" name="Retângulo 21">
              <a:extLst>
                <a:ext uri="{FF2B5EF4-FFF2-40B4-BE49-F238E27FC236}">
                  <a16:creationId xmlns:a16="http://schemas.microsoft.com/office/drawing/2014/main" id="{0CEC9D07-1EE0-4267-B365-A271A49E6CC2}"/>
                </a:ext>
              </a:extLst>
            </p:cNvPr>
            <p:cNvSpPr/>
            <p:nvPr/>
          </p:nvSpPr>
          <p:spPr>
            <a:xfrm>
              <a:off x="4683773" y="1983200"/>
              <a:ext cx="4320000" cy="2634520"/>
            </a:xfrm>
            <a:prstGeom prst="rect">
              <a:avLst/>
            </a:prstGeom>
            <a:no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9" name="Retângulo 18">
            <a:extLst>
              <a:ext uri="{FF2B5EF4-FFF2-40B4-BE49-F238E27FC236}">
                <a16:creationId xmlns:a16="http://schemas.microsoft.com/office/drawing/2014/main" id="{1643F9E0-E8DF-456C-9EA4-D688EB2383A8}"/>
              </a:ext>
            </a:extLst>
          </p:cNvPr>
          <p:cNvSpPr/>
          <p:nvPr/>
        </p:nvSpPr>
        <p:spPr>
          <a:xfrm>
            <a:off x="4591667" y="1630473"/>
            <a:ext cx="4504212" cy="304856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DAKSOKKEL INSTALLATIE</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9</a:t>
            </a:fld>
            <a:r>
              <a:rPr lang="en-US"/>
              <a:t> |</a:t>
            </a:r>
            <a:endParaRPr lang="fr-FR" dirty="0"/>
          </a:p>
        </p:txBody>
      </p:sp>
      <p:sp>
        <p:nvSpPr>
          <p:cNvPr id="12" name="CaixaDeTexto 11">
            <a:extLst>
              <a:ext uri="{FF2B5EF4-FFF2-40B4-BE49-F238E27FC236}">
                <a16:creationId xmlns:a16="http://schemas.microsoft.com/office/drawing/2014/main" id="{8E798CB7-8287-4097-8851-8D3BEA0867FE}"/>
              </a:ext>
            </a:extLst>
          </p:cNvPr>
          <p:cNvSpPr txBox="1"/>
          <p:nvPr/>
        </p:nvSpPr>
        <p:spPr>
          <a:xfrm>
            <a:off x="3399751" y="777986"/>
            <a:ext cx="2344498" cy="738664"/>
          </a:xfrm>
          <a:prstGeom prst="rect">
            <a:avLst/>
          </a:prstGeom>
          <a:noFill/>
        </p:spPr>
        <p:txBody>
          <a:bodyPr wrap="square" rtlCol="0">
            <a:spAutoFit/>
          </a:bodyPr>
          <a:lstStyle/>
          <a:p>
            <a:pPr algn="ctr">
              <a:spcAft>
                <a:spcPts val="600"/>
              </a:spcAft>
            </a:pPr>
            <a:r>
              <a:rPr lang="nl-NL" sz="1400" dirty="0">
                <a:solidFill>
                  <a:schemeClr val="bg1">
                    <a:lumMod val="50000"/>
                  </a:schemeClr>
                </a:solidFill>
              </a:rPr>
              <a:t>De verstelbare daksokkel maakt hoekaanpassingen in beide richtingen mogelijk.</a:t>
            </a:r>
          </a:p>
        </p:txBody>
      </p:sp>
      <p:grpSp>
        <p:nvGrpSpPr>
          <p:cNvPr id="7" name="Agrupar 6">
            <a:extLst>
              <a:ext uri="{FF2B5EF4-FFF2-40B4-BE49-F238E27FC236}">
                <a16:creationId xmlns:a16="http://schemas.microsoft.com/office/drawing/2014/main" id="{135A1866-F14C-4462-83BF-1C4543801388}"/>
              </a:ext>
            </a:extLst>
          </p:cNvPr>
          <p:cNvGrpSpPr/>
          <p:nvPr/>
        </p:nvGrpSpPr>
        <p:grpSpPr>
          <a:xfrm>
            <a:off x="168000" y="1687026"/>
            <a:ext cx="4320000" cy="2930694"/>
            <a:chOff x="232335" y="1687026"/>
            <a:chExt cx="4320000" cy="2930694"/>
          </a:xfrm>
        </p:grpSpPr>
        <p:pic>
          <p:nvPicPr>
            <p:cNvPr id="9" name="Imagem 8" descr="Uma imagem contendo Desenho técnico&#10;&#10;Descrição gerada automaticamente">
              <a:extLst>
                <a:ext uri="{FF2B5EF4-FFF2-40B4-BE49-F238E27FC236}">
                  <a16:creationId xmlns:a16="http://schemas.microsoft.com/office/drawing/2014/main" id="{4BE690F1-3CAB-497A-8BAC-333204F20E1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15157" y="1985265"/>
              <a:ext cx="4154356" cy="2476696"/>
            </a:xfrm>
            <a:prstGeom prst="rect">
              <a:avLst/>
            </a:prstGeom>
            <a:ln w="12700">
              <a:noFill/>
            </a:ln>
          </p:spPr>
        </p:pic>
        <p:sp>
          <p:nvSpPr>
            <p:cNvPr id="5" name="Retângulo 4">
              <a:extLst>
                <a:ext uri="{FF2B5EF4-FFF2-40B4-BE49-F238E27FC236}">
                  <a16:creationId xmlns:a16="http://schemas.microsoft.com/office/drawing/2014/main" id="{5D0846C5-2502-427E-BAB5-218BBAAFEC50}"/>
                </a:ext>
              </a:extLst>
            </p:cNvPr>
            <p:cNvSpPr/>
            <p:nvPr/>
          </p:nvSpPr>
          <p:spPr>
            <a:xfrm>
              <a:off x="232335" y="1687026"/>
              <a:ext cx="4320000" cy="288000"/>
            </a:xfrm>
            <a:prstGeom prst="rect">
              <a:avLst/>
            </a:prstGeom>
            <a:solidFill>
              <a:srgbClr val="B50130"/>
            </a:solid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CASE 1</a:t>
              </a:r>
              <a:endParaRPr lang="en-GB" dirty="0"/>
            </a:p>
          </p:txBody>
        </p:sp>
        <p:sp>
          <p:nvSpPr>
            <p:cNvPr id="15" name="Retângulo 14">
              <a:extLst>
                <a:ext uri="{FF2B5EF4-FFF2-40B4-BE49-F238E27FC236}">
                  <a16:creationId xmlns:a16="http://schemas.microsoft.com/office/drawing/2014/main" id="{C79D4995-3C55-4451-A405-482090A36652}"/>
                </a:ext>
              </a:extLst>
            </p:cNvPr>
            <p:cNvSpPr/>
            <p:nvPr/>
          </p:nvSpPr>
          <p:spPr>
            <a:xfrm>
              <a:off x="232335" y="1983200"/>
              <a:ext cx="4320000" cy="2634520"/>
            </a:xfrm>
            <a:prstGeom prst="rect">
              <a:avLst/>
            </a:prstGeom>
            <a:no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284111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ENNOX">
  <a:themeElements>
    <a:clrScheme name="Plaza">
      <a:dk1>
        <a:sysClr val="windowText" lastClr="000000"/>
      </a:dk1>
      <a:lt1>
        <a:sysClr val="window" lastClr="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Grille">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ll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FX II - Product launch</Template>
  <TotalTime>1351</TotalTime>
  <Words>2244</Words>
  <Application>Microsoft Office PowerPoint</Application>
  <PresentationFormat>Affichage à l'écran (16:9)</PresentationFormat>
  <Paragraphs>500</Paragraphs>
  <Slides>68</Slides>
  <Notes>32</Notes>
  <HiddenSlides>0</HiddenSlides>
  <MMClips>0</MMClips>
  <ScaleCrop>false</ScaleCrop>
  <HeadingPairs>
    <vt:vector size="8" baseType="variant">
      <vt:variant>
        <vt:lpstr>Polices utilisées</vt:lpstr>
      </vt:variant>
      <vt:variant>
        <vt:i4>5</vt:i4>
      </vt:variant>
      <vt:variant>
        <vt:lpstr>Thème</vt:lpstr>
      </vt:variant>
      <vt:variant>
        <vt:i4>1</vt:i4>
      </vt:variant>
      <vt:variant>
        <vt:lpstr>Serveurs OLE incorporés</vt:lpstr>
      </vt:variant>
      <vt:variant>
        <vt:i4>1</vt:i4>
      </vt:variant>
      <vt:variant>
        <vt:lpstr>Titres des diapositives</vt:lpstr>
      </vt:variant>
      <vt:variant>
        <vt:i4>68</vt:i4>
      </vt:variant>
    </vt:vector>
  </HeadingPairs>
  <TitlesOfParts>
    <vt:vector size="75" baseType="lpstr">
      <vt:lpstr>Arial</vt:lpstr>
      <vt:lpstr>Calibri</vt:lpstr>
      <vt:lpstr>Franklin Gothic Medium</vt:lpstr>
      <vt:lpstr>Wingdings</vt:lpstr>
      <vt:lpstr>Wingdings 2</vt:lpstr>
      <vt:lpstr>LENNOX</vt:lpstr>
      <vt:lpstr>think-cell Slide</vt:lpstr>
      <vt:lpstr>    e-Baltic Installatie handleiding</vt:lpstr>
      <vt:lpstr>    e-Baltic Daksokkel installatie</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    e-Baltic Rooftop installatie</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    e-Baltic Rooftop bedradingsproces </vt:lpstr>
      <vt:lpstr>e-Baltic</vt:lpstr>
      <vt:lpstr>e-Baltic</vt:lpstr>
      <vt:lpstr>e-Baltic</vt:lpstr>
      <vt:lpstr>e-Baltic</vt:lpstr>
      <vt:lpstr>e-Baltic</vt:lpstr>
      <vt:lpstr>e-Baltic</vt:lpstr>
      <vt:lpstr>e-Baltic</vt:lpstr>
      <vt:lpstr>e-Baltic</vt:lpstr>
      <vt:lpstr>e-Baltic</vt:lpstr>
      <vt:lpstr>e-Baltic</vt:lpstr>
      <vt:lpstr>    e-Baltic Luchtkanalen installatie</vt:lpstr>
      <vt:lpstr>e-Baltic</vt:lpstr>
      <vt:lpstr>e-Baltic</vt:lpstr>
      <vt:lpstr>e-Baltic</vt:lpstr>
      <vt:lpstr>e-Baltic</vt:lpstr>
      <vt:lpstr>e-Baltic</vt:lpstr>
      <vt:lpstr>    e-Baltic Opstart</vt:lpstr>
      <vt:lpstr>e-Baltic</vt:lpstr>
      <vt:lpstr>DISCLAIMER </vt:lpstr>
      <vt:lpstr>e-Baltic</vt:lpstr>
      <vt:lpstr>BEDANKT! </vt:lpstr>
    </vt:vector>
  </TitlesOfParts>
  <Company>LGL FRANCE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Diego Kalume</dc:creator>
  <cp:lastModifiedBy>Segaud, Elodie</cp:lastModifiedBy>
  <cp:revision>1583</cp:revision>
  <dcterms:created xsi:type="dcterms:W3CDTF">2019-11-26T13:10:48Z</dcterms:created>
  <dcterms:modified xsi:type="dcterms:W3CDTF">2021-11-08T10:27:03Z</dcterms:modified>
</cp:coreProperties>
</file>